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Lst>
  <p:notesMasterIdLst>
    <p:notesMasterId r:id="rId21"/>
  </p:notesMasterIdLst>
  <p:handoutMasterIdLst>
    <p:handoutMasterId r:id="rId22"/>
  </p:handoutMasterIdLst>
  <p:sldIdLst>
    <p:sldId id="257" r:id="rId3"/>
    <p:sldId id="258" r:id="rId4"/>
    <p:sldId id="280" r:id="rId5"/>
    <p:sldId id="282" r:id="rId6"/>
    <p:sldId id="283" r:id="rId7"/>
    <p:sldId id="315" r:id="rId8"/>
    <p:sldId id="314" r:id="rId9"/>
    <p:sldId id="304" r:id="rId10"/>
    <p:sldId id="305" r:id="rId11"/>
    <p:sldId id="307" r:id="rId12"/>
    <p:sldId id="308" r:id="rId13"/>
    <p:sldId id="309" r:id="rId14"/>
    <p:sldId id="312" r:id="rId15"/>
    <p:sldId id="313" r:id="rId16"/>
    <p:sldId id="296" r:id="rId17"/>
    <p:sldId id="272" r:id="rId18"/>
    <p:sldId id="297" r:id="rId19"/>
    <p:sldId id="277"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6357" autoAdjust="0"/>
  </p:normalViewPr>
  <p:slideViewPr>
    <p:cSldViewPr snapToGrid="0">
      <p:cViewPr varScale="1">
        <p:scale>
          <a:sx n="114" d="100"/>
          <a:sy n="114" d="100"/>
        </p:scale>
        <p:origin x="46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36E6888-2D87-47D5-9934-FDD19A75DA5A}" type="datetimeFigureOut">
              <a:rPr lang="en-US" smtClean="0"/>
              <a:t>9/15/2020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1BBCD4C-7D04-4346-9D71-ACAEC0124547}" type="slidenum">
              <a:rPr lang="en-US" smtClean="0"/>
              <a:t>‹#›</a:t>
            </a:fld>
            <a:endParaRPr lang="en-US"/>
          </a:p>
        </p:txBody>
      </p:sp>
    </p:spTree>
    <p:extLst>
      <p:ext uri="{BB962C8B-B14F-4D97-AF65-F5344CB8AC3E}">
        <p14:creationId xmlns:p14="http://schemas.microsoft.com/office/powerpoint/2010/main" val="134176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326394C-2389-4DA2-B997-674AC2E53A4B}" type="datetimeFigureOut">
              <a:rPr lang="en-US" smtClean="0"/>
              <a:t>9/15/2020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A8ED387-1304-4CA0-BBC8-FF8F173EC2C8}" type="slidenum">
              <a:rPr lang="en-US" smtClean="0"/>
              <a:t>‹#›</a:t>
            </a:fld>
            <a:endParaRPr lang="en-US"/>
          </a:p>
        </p:txBody>
      </p:sp>
    </p:spTree>
    <p:extLst>
      <p:ext uri="{BB962C8B-B14F-4D97-AF65-F5344CB8AC3E}">
        <p14:creationId xmlns:p14="http://schemas.microsoft.com/office/powerpoint/2010/main" val="2653982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A2CF72-3A3D-4449-89EC-C41D9AC6B5C3}" type="slidenum">
              <a:rPr lang="en-US" smtClean="0"/>
              <a:pPr/>
              <a:t>1</a:t>
            </a:fld>
            <a:endParaRPr lang="en-US"/>
          </a:p>
        </p:txBody>
      </p:sp>
    </p:spTree>
    <p:extLst>
      <p:ext uri="{BB962C8B-B14F-4D97-AF65-F5344CB8AC3E}">
        <p14:creationId xmlns:p14="http://schemas.microsoft.com/office/powerpoint/2010/main" val="2102098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A2CF72-3A3D-4449-89EC-C41D9AC6B5C3}" type="slidenum">
              <a:rPr lang="en-US" smtClean="0"/>
              <a:pPr/>
              <a:t>10</a:t>
            </a:fld>
            <a:endParaRPr lang="en-US"/>
          </a:p>
        </p:txBody>
      </p:sp>
    </p:spTree>
    <p:extLst>
      <p:ext uri="{BB962C8B-B14F-4D97-AF65-F5344CB8AC3E}">
        <p14:creationId xmlns:p14="http://schemas.microsoft.com/office/powerpoint/2010/main" val="2273743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2CF72-3A3D-4449-89EC-C41D9AC6B5C3}" type="slidenum">
              <a:rPr lang="en-US" smtClean="0"/>
              <a:pPr/>
              <a:t>11</a:t>
            </a:fld>
            <a:endParaRPr lang="en-US"/>
          </a:p>
        </p:txBody>
      </p:sp>
    </p:spTree>
    <p:extLst>
      <p:ext uri="{BB962C8B-B14F-4D97-AF65-F5344CB8AC3E}">
        <p14:creationId xmlns:p14="http://schemas.microsoft.com/office/powerpoint/2010/main" val="3856650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ED387-1304-4CA0-BBC8-FF8F173EC2C8}" type="slidenum">
              <a:rPr lang="en-US" smtClean="0"/>
              <a:t>12</a:t>
            </a:fld>
            <a:endParaRPr lang="en-US"/>
          </a:p>
        </p:txBody>
      </p:sp>
    </p:spTree>
    <p:extLst>
      <p:ext uri="{BB962C8B-B14F-4D97-AF65-F5344CB8AC3E}">
        <p14:creationId xmlns:p14="http://schemas.microsoft.com/office/powerpoint/2010/main" val="3049383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ED387-1304-4CA0-BBC8-FF8F173EC2C8}" type="slidenum">
              <a:rPr lang="en-US" smtClean="0"/>
              <a:t>13</a:t>
            </a:fld>
            <a:endParaRPr lang="en-US"/>
          </a:p>
        </p:txBody>
      </p:sp>
    </p:spTree>
    <p:extLst>
      <p:ext uri="{BB962C8B-B14F-4D97-AF65-F5344CB8AC3E}">
        <p14:creationId xmlns:p14="http://schemas.microsoft.com/office/powerpoint/2010/main" val="2788077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ED387-1304-4CA0-BBC8-FF8F173EC2C8}" type="slidenum">
              <a:rPr lang="en-US" smtClean="0"/>
              <a:t>14</a:t>
            </a:fld>
            <a:endParaRPr lang="en-US"/>
          </a:p>
        </p:txBody>
      </p:sp>
    </p:spTree>
    <p:extLst>
      <p:ext uri="{BB962C8B-B14F-4D97-AF65-F5344CB8AC3E}">
        <p14:creationId xmlns:p14="http://schemas.microsoft.com/office/powerpoint/2010/main" val="3248287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ED387-1304-4CA0-BBC8-FF8F173EC2C8}" type="slidenum">
              <a:rPr lang="en-US" smtClean="0"/>
              <a:t>15</a:t>
            </a:fld>
            <a:endParaRPr lang="en-US"/>
          </a:p>
        </p:txBody>
      </p:sp>
    </p:spTree>
    <p:extLst>
      <p:ext uri="{BB962C8B-B14F-4D97-AF65-F5344CB8AC3E}">
        <p14:creationId xmlns:p14="http://schemas.microsoft.com/office/powerpoint/2010/main" val="687126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ED387-1304-4CA0-BBC8-FF8F173EC2C8}" type="slidenum">
              <a:rPr lang="en-US" smtClean="0"/>
              <a:t>2</a:t>
            </a:fld>
            <a:endParaRPr lang="en-US"/>
          </a:p>
        </p:txBody>
      </p:sp>
    </p:spTree>
    <p:extLst>
      <p:ext uri="{BB962C8B-B14F-4D97-AF65-F5344CB8AC3E}">
        <p14:creationId xmlns:p14="http://schemas.microsoft.com/office/powerpoint/2010/main" val="4084929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A2CF72-3A3D-4449-89EC-C41D9AC6B5C3}" type="slidenum">
              <a:rPr lang="en-US" smtClean="0"/>
              <a:pPr/>
              <a:t>3</a:t>
            </a:fld>
            <a:endParaRPr lang="en-US"/>
          </a:p>
        </p:txBody>
      </p:sp>
    </p:spTree>
    <p:extLst>
      <p:ext uri="{BB962C8B-B14F-4D97-AF65-F5344CB8AC3E}">
        <p14:creationId xmlns:p14="http://schemas.microsoft.com/office/powerpoint/2010/main" val="3482994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A2CF72-3A3D-4449-89EC-C41D9AC6B5C3}" type="slidenum">
              <a:rPr lang="en-US" smtClean="0"/>
              <a:pPr/>
              <a:t>4</a:t>
            </a:fld>
            <a:endParaRPr lang="en-US"/>
          </a:p>
        </p:txBody>
      </p:sp>
    </p:spTree>
    <p:extLst>
      <p:ext uri="{BB962C8B-B14F-4D97-AF65-F5344CB8AC3E}">
        <p14:creationId xmlns:p14="http://schemas.microsoft.com/office/powerpoint/2010/main" val="2787001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A2CF72-3A3D-4449-89EC-C41D9AC6B5C3}" type="slidenum">
              <a:rPr lang="en-US" smtClean="0"/>
              <a:pPr/>
              <a:t>5</a:t>
            </a:fld>
            <a:endParaRPr lang="en-US"/>
          </a:p>
        </p:txBody>
      </p:sp>
    </p:spTree>
    <p:extLst>
      <p:ext uri="{BB962C8B-B14F-4D97-AF65-F5344CB8AC3E}">
        <p14:creationId xmlns:p14="http://schemas.microsoft.com/office/powerpoint/2010/main" val="478576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A2CF72-3A3D-4449-89EC-C41D9AC6B5C3}" type="slidenum">
              <a:rPr lang="en-US" smtClean="0"/>
              <a:pPr/>
              <a:t>6</a:t>
            </a:fld>
            <a:endParaRPr lang="en-US"/>
          </a:p>
        </p:txBody>
      </p:sp>
    </p:spTree>
    <p:extLst>
      <p:ext uri="{BB962C8B-B14F-4D97-AF65-F5344CB8AC3E}">
        <p14:creationId xmlns:p14="http://schemas.microsoft.com/office/powerpoint/2010/main" val="531313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ED387-1304-4CA0-BBC8-FF8F173EC2C8}" type="slidenum">
              <a:rPr lang="en-US" smtClean="0"/>
              <a:t>7</a:t>
            </a:fld>
            <a:endParaRPr lang="en-US"/>
          </a:p>
        </p:txBody>
      </p:sp>
    </p:spTree>
    <p:extLst>
      <p:ext uri="{BB962C8B-B14F-4D97-AF65-F5344CB8AC3E}">
        <p14:creationId xmlns:p14="http://schemas.microsoft.com/office/powerpoint/2010/main" val="2431510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A2CF72-3A3D-4449-89EC-C41D9AC6B5C3}" type="slidenum">
              <a:rPr lang="en-US" smtClean="0"/>
              <a:pPr/>
              <a:t>8</a:t>
            </a:fld>
            <a:endParaRPr lang="en-US"/>
          </a:p>
        </p:txBody>
      </p:sp>
    </p:spTree>
    <p:extLst>
      <p:ext uri="{BB962C8B-B14F-4D97-AF65-F5344CB8AC3E}">
        <p14:creationId xmlns:p14="http://schemas.microsoft.com/office/powerpoint/2010/main" val="2405792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A2CF72-3A3D-4449-89EC-C41D9AC6B5C3}" type="slidenum">
              <a:rPr lang="en-US" smtClean="0"/>
              <a:pPr/>
              <a:t>9</a:t>
            </a:fld>
            <a:endParaRPr lang="en-US"/>
          </a:p>
        </p:txBody>
      </p:sp>
    </p:spTree>
    <p:extLst>
      <p:ext uri="{BB962C8B-B14F-4D97-AF65-F5344CB8AC3E}">
        <p14:creationId xmlns:p14="http://schemas.microsoft.com/office/powerpoint/2010/main" val="3625732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13B7A4-6A31-4205-B0D0-C9B11670B6E1}" type="datetimeFigureOut">
              <a:rPr lang="en-US" smtClean="0"/>
              <a:t>9/15/2020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A7A2F3DE-453B-4009-BA8A-FBEE95B98D80}" type="slidenum">
              <a:rPr lang="en-US" smtClean="0"/>
              <a:t>‹#›</a:t>
            </a:fld>
            <a:endParaRPr lang="en-US"/>
          </a:p>
        </p:txBody>
      </p:sp>
    </p:spTree>
    <p:extLst>
      <p:ext uri="{BB962C8B-B14F-4D97-AF65-F5344CB8AC3E}">
        <p14:creationId xmlns:p14="http://schemas.microsoft.com/office/powerpoint/2010/main" val="289859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13B7A4-6A31-4205-B0D0-C9B11670B6E1}"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2F3DE-453B-4009-BA8A-FBEE95B98D80}" type="slidenum">
              <a:rPr lang="en-US" smtClean="0"/>
              <a:t>‹#›</a:t>
            </a:fld>
            <a:endParaRPr lang="en-US"/>
          </a:p>
        </p:txBody>
      </p:sp>
    </p:spTree>
    <p:extLst>
      <p:ext uri="{BB962C8B-B14F-4D97-AF65-F5344CB8AC3E}">
        <p14:creationId xmlns:p14="http://schemas.microsoft.com/office/powerpoint/2010/main" val="2712752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3B7A4-6A31-4205-B0D0-C9B11670B6E1}"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2F3DE-453B-4009-BA8A-FBEE95B98D80}" type="slidenum">
              <a:rPr lang="en-US" smtClean="0"/>
              <a:t>‹#›</a:t>
            </a:fld>
            <a:endParaRPr lang="en-US"/>
          </a:p>
        </p:txBody>
      </p:sp>
    </p:spTree>
    <p:extLst>
      <p:ext uri="{BB962C8B-B14F-4D97-AF65-F5344CB8AC3E}">
        <p14:creationId xmlns:p14="http://schemas.microsoft.com/office/powerpoint/2010/main" val="1868748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3B7A4-6A31-4205-B0D0-C9B11670B6E1}"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2F3DE-453B-4009-BA8A-FBEE95B98D80}" type="slidenum">
              <a:rPr lang="en-US" smtClean="0"/>
              <a:t>‹#›</a:t>
            </a:fld>
            <a:endParaRPr lang="en-US"/>
          </a:p>
        </p:txBody>
      </p:sp>
    </p:spTree>
    <p:extLst>
      <p:ext uri="{BB962C8B-B14F-4D97-AF65-F5344CB8AC3E}">
        <p14:creationId xmlns:p14="http://schemas.microsoft.com/office/powerpoint/2010/main" val="1688804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3B7A4-6A31-4205-B0D0-C9B11670B6E1}"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2F3DE-453B-4009-BA8A-FBEE95B98D80}" type="slidenum">
              <a:rPr lang="en-US" smtClean="0"/>
              <a:t>‹#›</a:t>
            </a:fld>
            <a:endParaRPr lang="en-US"/>
          </a:p>
        </p:txBody>
      </p:sp>
    </p:spTree>
    <p:extLst>
      <p:ext uri="{BB962C8B-B14F-4D97-AF65-F5344CB8AC3E}">
        <p14:creationId xmlns:p14="http://schemas.microsoft.com/office/powerpoint/2010/main" val="3716100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3B7A4-6A31-4205-B0D0-C9B11670B6E1}"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2F3DE-453B-4009-BA8A-FBEE95B98D80}" type="slidenum">
              <a:rPr lang="en-US" smtClean="0"/>
              <a:t>‹#›</a:t>
            </a:fld>
            <a:endParaRPr lang="en-US"/>
          </a:p>
        </p:txBody>
      </p:sp>
    </p:spTree>
    <p:extLst>
      <p:ext uri="{BB962C8B-B14F-4D97-AF65-F5344CB8AC3E}">
        <p14:creationId xmlns:p14="http://schemas.microsoft.com/office/powerpoint/2010/main" val="1069715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3B7A4-6A31-4205-B0D0-C9B11670B6E1}"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2F3DE-453B-4009-BA8A-FBEE95B98D80}" type="slidenum">
              <a:rPr lang="en-US" smtClean="0"/>
              <a:t>‹#›</a:t>
            </a:fld>
            <a:endParaRPr lang="en-US"/>
          </a:p>
        </p:txBody>
      </p:sp>
    </p:spTree>
    <p:extLst>
      <p:ext uri="{BB962C8B-B14F-4D97-AF65-F5344CB8AC3E}">
        <p14:creationId xmlns:p14="http://schemas.microsoft.com/office/powerpoint/2010/main" val="298085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13B7A4-6A31-4205-B0D0-C9B11670B6E1}"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2F3DE-453B-4009-BA8A-FBEE95B98D80}" type="slidenum">
              <a:rPr lang="en-US" smtClean="0"/>
              <a:t>‹#›</a:t>
            </a:fld>
            <a:endParaRPr lang="en-US"/>
          </a:p>
        </p:txBody>
      </p:sp>
    </p:spTree>
    <p:extLst>
      <p:ext uri="{BB962C8B-B14F-4D97-AF65-F5344CB8AC3E}">
        <p14:creationId xmlns:p14="http://schemas.microsoft.com/office/powerpoint/2010/main" val="2312529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13B7A4-6A31-4205-B0D0-C9B11670B6E1}"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2F3DE-453B-4009-BA8A-FBEE95B98D80}" type="slidenum">
              <a:rPr lang="en-US" smtClean="0"/>
              <a:t>‹#›</a:t>
            </a:fld>
            <a:endParaRPr lang="en-US"/>
          </a:p>
        </p:txBody>
      </p:sp>
    </p:spTree>
    <p:extLst>
      <p:ext uri="{BB962C8B-B14F-4D97-AF65-F5344CB8AC3E}">
        <p14:creationId xmlns:p14="http://schemas.microsoft.com/office/powerpoint/2010/main" val="86724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826A848-FB89-4455-A509-A3DF00D17292}" type="datetimeFigureOut">
              <a:rPr lang="en-US" smtClean="0">
                <a:solidFill>
                  <a:prstClr val="black">
                    <a:tint val="75000"/>
                  </a:prstClr>
                </a:solidFill>
              </a:rPr>
              <a:pPr/>
              <a:t>9/15/2020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776560-1D4C-4AA7-A60D-534AF172B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648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26A848-FB89-4455-A509-A3DF00D17292}" type="datetimeFigureOut">
              <a:rPr lang="en-US" smtClean="0">
                <a:solidFill>
                  <a:prstClr val="black">
                    <a:tint val="75000"/>
                  </a:prstClr>
                </a:solidFill>
              </a:rPr>
              <a:pPr/>
              <a:t>9/15/2020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776560-1D4C-4AA7-A60D-534AF172B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9295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13B7A4-6A31-4205-B0D0-C9B11670B6E1}"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A7A2F3DE-453B-4009-BA8A-FBEE95B98D80}" type="slidenum">
              <a:rPr lang="en-US" smtClean="0"/>
              <a:t>‹#›</a:t>
            </a:fld>
            <a:endParaRPr lang="en-US"/>
          </a:p>
        </p:txBody>
      </p:sp>
    </p:spTree>
    <p:extLst>
      <p:ext uri="{BB962C8B-B14F-4D97-AF65-F5344CB8AC3E}">
        <p14:creationId xmlns:p14="http://schemas.microsoft.com/office/powerpoint/2010/main" val="3081567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26A848-FB89-4455-A509-A3DF00D17292}" type="datetimeFigureOut">
              <a:rPr lang="en-US" smtClean="0">
                <a:solidFill>
                  <a:prstClr val="black">
                    <a:tint val="75000"/>
                  </a:prstClr>
                </a:solidFill>
              </a:rPr>
              <a:pPr/>
              <a:t>9/15/2020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776560-1D4C-4AA7-A60D-534AF172B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9488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26A848-FB89-4455-A509-A3DF00D17292}" type="datetimeFigureOut">
              <a:rPr lang="en-US" smtClean="0">
                <a:solidFill>
                  <a:prstClr val="black">
                    <a:tint val="75000"/>
                  </a:prstClr>
                </a:solidFill>
              </a:rPr>
              <a:pPr/>
              <a:t>9/15/2020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776560-1D4C-4AA7-A60D-534AF172B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795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26A848-FB89-4455-A509-A3DF00D17292}" type="datetimeFigureOut">
              <a:rPr lang="en-US" smtClean="0">
                <a:solidFill>
                  <a:prstClr val="black">
                    <a:tint val="75000"/>
                  </a:prstClr>
                </a:solidFill>
              </a:rPr>
              <a:pPr/>
              <a:t>9/15/2020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776560-1D4C-4AA7-A60D-534AF172B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552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26A848-FB89-4455-A509-A3DF00D17292}" type="datetimeFigureOut">
              <a:rPr lang="en-US" smtClean="0">
                <a:solidFill>
                  <a:prstClr val="black">
                    <a:tint val="75000"/>
                  </a:prstClr>
                </a:solidFill>
              </a:rPr>
              <a:pPr/>
              <a:t>9/15/2020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776560-1D4C-4AA7-A60D-534AF172B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40395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26A848-FB89-4455-A509-A3DF00D17292}" type="datetimeFigureOut">
              <a:rPr lang="en-US" smtClean="0">
                <a:solidFill>
                  <a:prstClr val="black">
                    <a:tint val="75000"/>
                  </a:prstClr>
                </a:solidFill>
              </a:rPr>
              <a:pPr/>
              <a:t>9/15/2020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776560-1D4C-4AA7-A60D-534AF172B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20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26A848-FB89-4455-A509-A3DF00D17292}" type="datetimeFigureOut">
              <a:rPr lang="en-US" smtClean="0">
                <a:solidFill>
                  <a:prstClr val="black">
                    <a:tint val="75000"/>
                  </a:prstClr>
                </a:solidFill>
              </a:rPr>
              <a:pPr/>
              <a:t>9/15/2020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776560-1D4C-4AA7-A60D-534AF172B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41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26A848-FB89-4455-A509-A3DF00D17292}" type="datetimeFigureOut">
              <a:rPr lang="en-US" smtClean="0">
                <a:solidFill>
                  <a:prstClr val="black">
                    <a:tint val="75000"/>
                  </a:prstClr>
                </a:solidFill>
              </a:rPr>
              <a:pPr/>
              <a:t>9/15/2020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776560-1D4C-4AA7-A60D-534AF172B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96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26A848-FB89-4455-A509-A3DF00D17292}" type="datetimeFigureOut">
              <a:rPr lang="en-US" smtClean="0">
                <a:solidFill>
                  <a:prstClr val="black">
                    <a:tint val="75000"/>
                  </a:prstClr>
                </a:solidFill>
              </a:rPr>
              <a:pPr/>
              <a:t>9/15/2020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776560-1D4C-4AA7-A60D-534AF172B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741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26A848-FB89-4455-A509-A3DF00D17292}" type="datetimeFigureOut">
              <a:rPr lang="en-US" smtClean="0">
                <a:solidFill>
                  <a:prstClr val="black">
                    <a:tint val="75000"/>
                  </a:prstClr>
                </a:solidFill>
              </a:rPr>
              <a:pPr/>
              <a:t>9/15/2020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776560-1D4C-4AA7-A60D-534AF172B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932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3B7A4-6A31-4205-B0D0-C9B11670B6E1}"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2F3DE-453B-4009-BA8A-FBEE95B98D80}" type="slidenum">
              <a:rPr lang="en-US" smtClean="0"/>
              <a:t>‹#›</a:t>
            </a:fld>
            <a:endParaRPr lang="en-US"/>
          </a:p>
        </p:txBody>
      </p:sp>
    </p:spTree>
    <p:extLst>
      <p:ext uri="{BB962C8B-B14F-4D97-AF65-F5344CB8AC3E}">
        <p14:creationId xmlns:p14="http://schemas.microsoft.com/office/powerpoint/2010/main" val="402638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13B7A4-6A31-4205-B0D0-C9B11670B6E1}"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2F3DE-453B-4009-BA8A-FBEE95B98D80}" type="slidenum">
              <a:rPr lang="en-US" smtClean="0"/>
              <a:t>‹#›</a:t>
            </a:fld>
            <a:endParaRPr lang="en-US"/>
          </a:p>
        </p:txBody>
      </p:sp>
    </p:spTree>
    <p:extLst>
      <p:ext uri="{BB962C8B-B14F-4D97-AF65-F5344CB8AC3E}">
        <p14:creationId xmlns:p14="http://schemas.microsoft.com/office/powerpoint/2010/main" val="2126157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13B7A4-6A31-4205-B0D0-C9B11670B6E1}" type="datetimeFigureOut">
              <a:rPr lang="en-US" smtClean="0"/>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A2F3DE-453B-4009-BA8A-FBEE95B98D80}" type="slidenum">
              <a:rPr lang="en-US" smtClean="0"/>
              <a:t>‹#›</a:t>
            </a:fld>
            <a:endParaRPr lang="en-US"/>
          </a:p>
        </p:txBody>
      </p:sp>
    </p:spTree>
    <p:extLst>
      <p:ext uri="{BB962C8B-B14F-4D97-AF65-F5344CB8AC3E}">
        <p14:creationId xmlns:p14="http://schemas.microsoft.com/office/powerpoint/2010/main" val="463095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13B7A4-6A31-4205-B0D0-C9B11670B6E1}" type="datetimeFigureOut">
              <a:rPr lang="en-US" smtClean="0"/>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A2F3DE-453B-4009-BA8A-FBEE95B98D80}" type="slidenum">
              <a:rPr lang="en-US" smtClean="0"/>
              <a:t>‹#›</a:t>
            </a:fld>
            <a:endParaRPr lang="en-US"/>
          </a:p>
        </p:txBody>
      </p:sp>
    </p:spTree>
    <p:extLst>
      <p:ext uri="{BB962C8B-B14F-4D97-AF65-F5344CB8AC3E}">
        <p14:creationId xmlns:p14="http://schemas.microsoft.com/office/powerpoint/2010/main" val="417702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3B7A4-6A31-4205-B0D0-C9B11670B6E1}" type="datetimeFigureOut">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A2F3DE-453B-4009-BA8A-FBEE95B98D80}" type="slidenum">
              <a:rPr lang="en-US" smtClean="0"/>
              <a:t>‹#›</a:t>
            </a:fld>
            <a:endParaRPr lang="en-US"/>
          </a:p>
        </p:txBody>
      </p:sp>
    </p:spTree>
    <p:extLst>
      <p:ext uri="{BB962C8B-B14F-4D97-AF65-F5344CB8AC3E}">
        <p14:creationId xmlns:p14="http://schemas.microsoft.com/office/powerpoint/2010/main" val="2340995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13B7A4-6A31-4205-B0D0-C9B11670B6E1}"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2F3DE-453B-4009-BA8A-FBEE95B98D80}" type="slidenum">
              <a:rPr lang="en-US" smtClean="0"/>
              <a:t>‹#›</a:t>
            </a:fld>
            <a:endParaRPr lang="en-US"/>
          </a:p>
        </p:txBody>
      </p:sp>
    </p:spTree>
    <p:extLst>
      <p:ext uri="{BB962C8B-B14F-4D97-AF65-F5344CB8AC3E}">
        <p14:creationId xmlns:p14="http://schemas.microsoft.com/office/powerpoint/2010/main" val="3635820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13B7A4-6A31-4205-B0D0-C9B11670B6E1}"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2F3DE-453B-4009-BA8A-FBEE95B98D80}" type="slidenum">
              <a:rPr lang="en-US" smtClean="0"/>
              <a:t>‹#›</a:t>
            </a:fld>
            <a:endParaRPr lang="en-US"/>
          </a:p>
        </p:txBody>
      </p:sp>
    </p:spTree>
    <p:extLst>
      <p:ext uri="{BB962C8B-B14F-4D97-AF65-F5344CB8AC3E}">
        <p14:creationId xmlns:p14="http://schemas.microsoft.com/office/powerpoint/2010/main" val="80448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C13B7A4-6A31-4205-B0D0-C9B11670B6E1}" type="datetimeFigureOut">
              <a:rPr lang="en-US" smtClean="0"/>
              <a:t>9/15/2020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7A2F3DE-453B-4009-BA8A-FBEE95B98D80}" type="slidenum">
              <a:rPr lang="en-US" smtClean="0"/>
              <a:t>‹#›</a:t>
            </a:fld>
            <a:endParaRPr lang="en-US"/>
          </a:p>
        </p:txBody>
      </p:sp>
    </p:spTree>
    <p:extLst>
      <p:ext uri="{BB962C8B-B14F-4D97-AF65-F5344CB8AC3E}">
        <p14:creationId xmlns:p14="http://schemas.microsoft.com/office/powerpoint/2010/main" val="1385234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6A848-FB89-4455-A509-A3DF00D17292}" type="datetimeFigureOut">
              <a:rPr lang="en-US" smtClean="0">
                <a:solidFill>
                  <a:prstClr val="black">
                    <a:tint val="75000"/>
                  </a:prstClr>
                </a:solidFill>
              </a:rPr>
              <a:pPr/>
              <a:t>9/15/2020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76560-1D4C-4AA7-A60D-534AF172B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18177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tm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5288" y="1350264"/>
            <a:ext cx="8607552" cy="2133600"/>
          </a:xfrm>
          <a:ln>
            <a:noFill/>
          </a:ln>
        </p:spPr>
        <p:txBody>
          <a:bodyPr>
            <a:noAutofit/>
          </a:bodyPr>
          <a:lstStyle/>
          <a:p>
            <a:pPr algn="l"/>
            <a:r>
              <a:rPr lang="en-US" sz="4400" b="1" dirty="0"/>
              <a:t>Trust but Verify: Auditing and the Oracle Paradox of Blockchain Smart Contracts</a:t>
            </a:r>
          </a:p>
        </p:txBody>
      </p:sp>
      <p:sp>
        <p:nvSpPr>
          <p:cNvPr id="3" name="Subtitle 2"/>
          <p:cNvSpPr>
            <a:spLocks noGrp="1"/>
          </p:cNvSpPr>
          <p:nvPr>
            <p:ph type="subTitle" idx="1"/>
          </p:nvPr>
        </p:nvSpPr>
        <p:spPr>
          <a:xfrm>
            <a:off x="4539343" y="4343400"/>
            <a:ext cx="3757369" cy="838200"/>
          </a:xfrm>
        </p:spPr>
        <p:txBody>
          <a:bodyPr>
            <a:noAutofit/>
          </a:bodyPr>
          <a:lstStyle/>
          <a:p>
            <a:pPr algn="l"/>
            <a:r>
              <a:rPr lang="en-US" sz="1600" b="1" dirty="0"/>
              <a:t>Abdullah </a:t>
            </a:r>
            <a:r>
              <a:rPr lang="en-US" sz="1600" b="1" dirty="0" err="1"/>
              <a:t>Albizri</a:t>
            </a:r>
            <a:r>
              <a:rPr lang="en-US" sz="1600" b="1" dirty="0"/>
              <a:t> and	</a:t>
            </a:r>
          </a:p>
          <a:p>
            <a:pPr algn="l"/>
            <a:r>
              <a:rPr lang="en-US" sz="1600" b="1" dirty="0"/>
              <a:t>Deniz Appelbaum of</a:t>
            </a:r>
          </a:p>
          <a:p>
            <a:pPr algn="l"/>
            <a:r>
              <a:rPr lang="en-US" sz="1600" b="1" dirty="0"/>
              <a:t>Montclair State University</a:t>
            </a:r>
          </a:p>
          <a:p>
            <a:pPr algn="l"/>
            <a:r>
              <a:rPr lang="en-US" sz="1600" b="1" dirty="0"/>
              <a:t>48</a:t>
            </a:r>
            <a:r>
              <a:rPr lang="en-US" sz="1600" b="1" baseline="30000" dirty="0"/>
              <a:t>th</a:t>
            </a:r>
            <a:r>
              <a:rPr lang="en-US" sz="1600" b="1" dirty="0"/>
              <a:t> WCARS (virtual)</a:t>
            </a:r>
          </a:p>
        </p:txBody>
      </p:sp>
    </p:spTree>
    <p:extLst>
      <p:ext uri="{BB962C8B-B14F-4D97-AF65-F5344CB8AC3E}">
        <p14:creationId xmlns:p14="http://schemas.microsoft.com/office/powerpoint/2010/main" val="435824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229600" cy="819912"/>
          </a:xfrm>
        </p:spPr>
        <p:txBody>
          <a:bodyPr>
            <a:normAutofit/>
          </a:bodyPr>
          <a:lstStyle/>
          <a:p>
            <a:r>
              <a:rPr lang="en-US" b="1" dirty="0"/>
              <a:t>Objective of the Solution</a:t>
            </a:r>
            <a:endParaRPr lang="en-US" sz="4000" b="1" dirty="0"/>
          </a:p>
        </p:txBody>
      </p:sp>
      <p:sp>
        <p:nvSpPr>
          <p:cNvPr id="3" name="Content Placeholder 2"/>
          <p:cNvSpPr>
            <a:spLocks noGrp="1"/>
          </p:cNvSpPr>
          <p:nvPr>
            <p:ph idx="1"/>
          </p:nvPr>
        </p:nvSpPr>
        <p:spPr>
          <a:xfrm>
            <a:off x="2190044" y="819912"/>
            <a:ext cx="9844301" cy="6038088"/>
          </a:xfrm>
        </p:spPr>
        <p:txBody>
          <a:bodyPr>
            <a:noAutofit/>
          </a:bodyPr>
          <a:lstStyle/>
          <a:p>
            <a:pPr marL="0" indent="0">
              <a:buNone/>
            </a:pPr>
            <a:r>
              <a:rPr lang="en-US" b="1" i="1" dirty="0"/>
              <a:t>The Oracle Paradox</a:t>
            </a:r>
          </a:p>
          <a:p>
            <a:r>
              <a:rPr lang="en-US" dirty="0"/>
              <a:t>A </a:t>
            </a:r>
            <a:r>
              <a:rPr lang="en-US" b="1" dirty="0"/>
              <a:t>blockchain oracle is defined as an entity or agent that retrieves and authenticates information, occurrences, or data feeds from the physical real-world and provides them to the blockchain for smart contracts to execute. </a:t>
            </a:r>
          </a:p>
          <a:p>
            <a:r>
              <a:rPr lang="en-US" dirty="0"/>
              <a:t>The purpose for oracles stems from the need of input for smart contracts to verify the conditions fulfillment to comply with the terms of the contract.</a:t>
            </a:r>
          </a:p>
          <a:p>
            <a:r>
              <a:rPr lang="en-US" dirty="0"/>
              <a:t>Consequently, blockchain oracles act as third-party gateways for the blockchain to the external world, and they have sole control over input that reaches the smart contracts.</a:t>
            </a:r>
          </a:p>
        </p:txBody>
      </p:sp>
      <p:pic>
        <p:nvPicPr>
          <p:cNvPr id="5" name="Picture 4" descr="A screenshot of a cell phone&#10;&#10;Description automatically generated">
            <a:extLst>
              <a:ext uri="{FF2B5EF4-FFF2-40B4-BE49-F238E27FC236}">
                <a16:creationId xmlns:a16="http://schemas.microsoft.com/office/drawing/2014/main" id="{CE04A466-76F7-4D09-B13D-4A503FEAE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3755"/>
            <a:ext cx="5680364" cy="5696745"/>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CFF299F2-E083-4382-BA4E-83302EA582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0364" y="663756"/>
            <a:ext cx="6211167" cy="5862428"/>
          </a:xfrm>
          <a:prstGeom prst="rect">
            <a:avLst/>
          </a:prstGeom>
        </p:spPr>
      </p:pic>
    </p:spTree>
    <p:extLst>
      <p:ext uri="{BB962C8B-B14F-4D97-AF65-F5344CB8AC3E}">
        <p14:creationId xmlns:p14="http://schemas.microsoft.com/office/powerpoint/2010/main" val="14564097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229600" cy="819912"/>
          </a:xfrm>
        </p:spPr>
        <p:txBody>
          <a:bodyPr>
            <a:normAutofit/>
          </a:bodyPr>
          <a:lstStyle/>
          <a:p>
            <a:r>
              <a:rPr lang="en-US" b="1" dirty="0"/>
              <a:t>Objective of the Solution</a:t>
            </a:r>
            <a:endParaRPr lang="en-US" sz="4000" b="1" dirty="0"/>
          </a:p>
        </p:txBody>
      </p:sp>
      <p:sp>
        <p:nvSpPr>
          <p:cNvPr id="3" name="Content Placeholder 2"/>
          <p:cNvSpPr>
            <a:spLocks noGrp="1"/>
          </p:cNvSpPr>
          <p:nvPr>
            <p:ph idx="1"/>
          </p:nvPr>
        </p:nvSpPr>
        <p:spPr>
          <a:xfrm>
            <a:off x="2286001" y="1066800"/>
            <a:ext cx="9748344" cy="5791200"/>
          </a:xfrm>
        </p:spPr>
        <p:txBody>
          <a:bodyPr>
            <a:noAutofit/>
          </a:bodyPr>
          <a:lstStyle/>
          <a:p>
            <a:pPr marL="0" indent="0">
              <a:buNone/>
            </a:pPr>
            <a:r>
              <a:rPr lang="en-US" b="1" i="1" dirty="0"/>
              <a:t>The Oracle Paradox</a:t>
            </a:r>
          </a:p>
          <a:p>
            <a:r>
              <a:rPr lang="en-US" dirty="0"/>
              <a:t>Oracles have complete power on the authenticity and accuracy of information needed for the proper execution of smart contracts (in addition to the security and privacy of the information).</a:t>
            </a:r>
          </a:p>
          <a:p>
            <a:r>
              <a:rPr lang="en-US" dirty="0"/>
              <a:t> </a:t>
            </a:r>
            <a:r>
              <a:rPr lang="en-US" b="1" dirty="0"/>
              <a:t>Blockchain system which is built on the premise of “trustless agents” has to rely on trusting the oracle gateway.</a:t>
            </a:r>
          </a:p>
          <a:p>
            <a:r>
              <a:rPr lang="en-US" dirty="0">
                <a:sym typeface="Wingdings" panose="05000000000000000000" pitchFamily="2" charset="2"/>
              </a:rPr>
              <a:t></a:t>
            </a:r>
            <a:r>
              <a:rPr lang="en-US" dirty="0"/>
              <a:t>“Oracle Paradox” or “Oracle Problem” defined as the trust, accuracy, reliability, and security problems that stem from the </a:t>
            </a:r>
            <a:r>
              <a:rPr lang="en-US" b="1" dirty="0"/>
              <a:t>need to trust oracles </a:t>
            </a:r>
            <a:r>
              <a:rPr lang="en-US" dirty="0"/>
              <a:t>to link the physical world and the virtual world, which is based on the </a:t>
            </a:r>
            <a:r>
              <a:rPr lang="en-US" b="1" dirty="0"/>
              <a:t>trustless use </a:t>
            </a:r>
            <a:r>
              <a:rPr lang="en-US" dirty="0"/>
              <a:t>of blockchain nodes and smart contract. </a:t>
            </a:r>
          </a:p>
          <a:p>
            <a:r>
              <a:rPr lang="en-US" dirty="0"/>
              <a:t> </a:t>
            </a:r>
            <a:r>
              <a:rPr lang="en-US" b="1" dirty="0"/>
              <a:t>Oracle Paradox is labeled as a critical obstacle to the diffusion and adoption of blockchain systems.</a:t>
            </a:r>
          </a:p>
        </p:txBody>
      </p:sp>
    </p:spTree>
    <p:extLst>
      <p:ext uri="{BB962C8B-B14F-4D97-AF65-F5344CB8AC3E}">
        <p14:creationId xmlns:p14="http://schemas.microsoft.com/office/powerpoint/2010/main" val="341012689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812924" cy="639762"/>
          </a:xfrm>
        </p:spPr>
        <p:txBody>
          <a:bodyPr>
            <a:normAutofit fontScale="90000"/>
          </a:bodyPr>
          <a:lstStyle/>
          <a:p>
            <a:r>
              <a:rPr lang="en-US" b="1" dirty="0"/>
              <a:t>DEVELOPMENT OF THE METHODOLOGY</a:t>
            </a:r>
          </a:p>
        </p:txBody>
      </p:sp>
      <p:sp>
        <p:nvSpPr>
          <p:cNvPr id="3" name="Content Placeholder 2"/>
          <p:cNvSpPr>
            <a:spLocks noGrp="1"/>
          </p:cNvSpPr>
          <p:nvPr>
            <p:ph idx="1"/>
          </p:nvPr>
        </p:nvSpPr>
        <p:spPr>
          <a:xfrm>
            <a:off x="1981200" y="1194099"/>
            <a:ext cx="9281160" cy="5368066"/>
          </a:xfrm>
        </p:spPr>
        <p:txBody>
          <a:bodyPr>
            <a:noAutofit/>
          </a:bodyPr>
          <a:lstStyle/>
          <a:p>
            <a:pPr marL="0" indent="0">
              <a:buNone/>
            </a:pPr>
            <a:r>
              <a:rPr lang="en-US" sz="2800" b="1" i="1" dirty="0"/>
              <a:t>IoT devices </a:t>
            </a:r>
          </a:p>
          <a:p>
            <a:r>
              <a:rPr lang="en-US" sz="2600" dirty="0"/>
              <a:t>IoT is the network of physical assets that are embedded with sensors, tags, electronics, and internet connectivity to record, collect, and relay information about its activities. </a:t>
            </a:r>
          </a:p>
          <a:p>
            <a:r>
              <a:rPr lang="en-US" sz="2600" b="1" dirty="0"/>
              <a:t>IoT enables a physical object to exist virtually or electronically. </a:t>
            </a:r>
          </a:p>
          <a:p>
            <a:r>
              <a:rPr lang="en-US" sz="2600" dirty="0"/>
              <a:t>For example, an RFID tag may be attached to a box (Thing) and this tag is read by a sensor reader attached to a nearby hovering drone (Thing). The other critical component here would be the network, which receives the signal output by the drone RFID sensor and then records this information to the blockchain.</a:t>
            </a:r>
          </a:p>
        </p:txBody>
      </p:sp>
      <p:sp>
        <p:nvSpPr>
          <p:cNvPr id="4" name="Slide Number Placeholder 3"/>
          <p:cNvSpPr>
            <a:spLocks noGrp="1"/>
          </p:cNvSpPr>
          <p:nvPr>
            <p:ph type="sldNum" sz="quarter" idx="12"/>
          </p:nvPr>
        </p:nvSpPr>
        <p:spPr/>
        <p:txBody>
          <a:bodyPr/>
          <a:lstStyle/>
          <a:p>
            <a:fld id="{A8AA8235-D07B-4FE7-872A-8BD9EC5B79EB}" type="slidenum">
              <a:rPr lang="en-US" smtClean="0"/>
              <a:pPr/>
              <a:t>12</a:t>
            </a:fld>
            <a:endParaRPr lang="en-US" dirty="0"/>
          </a:p>
        </p:txBody>
      </p:sp>
    </p:spTree>
    <p:extLst>
      <p:ext uri="{BB962C8B-B14F-4D97-AF65-F5344CB8AC3E}">
        <p14:creationId xmlns:p14="http://schemas.microsoft.com/office/powerpoint/2010/main" val="3058143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812924" cy="639762"/>
          </a:xfrm>
        </p:spPr>
        <p:txBody>
          <a:bodyPr>
            <a:normAutofit fontScale="90000"/>
          </a:bodyPr>
          <a:lstStyle/>
          <a:p>
            <a:r>
              <a:rPr lang="en-US" b="1" dirty="0"/>
              <a:t>DEVELOPMENT OF THE METHODOLOGY</a:t>
            </a:r>
          </a:p>
        </p:txBody>
      </p:sp>
      <p:sp>
        <p:nvSpPr>
          <p:cNvPr id="3" name="Content Placeholder 2"/>
          <p:cNvSpPr>
            <a:spLocks noGrp="1"/>
          </p:cNvSpPr>
          <p:nvPr>
            <p:ph idx="1"/>
          </p:nvPr>
        </p:nvSpPr>
        <p:spPr>
          <a:xfrm>
            <a:off x="2221863" y="827314"/>
            <a:ext cx="9281160" cy="5823857"/>
          </a:xfrm>
        </p:spPr>
        <p:txBody>
          <a:bodyPr>
            <a:noAutofit/>
          </a:bodyPr>
          <a:lstStyle/>
          <a:p>
            <a:pPr marL="0" indent="0">
              <a:buNone/>
            </a:pPr>
            <a:r>
              <a:rPr lang="en-US" b="1" i="1" dirty="0"/>
              <a:t>IoT, Blockchain &amp; Smart Contracts </a:t>
            </a:r>
          </a:p>
          <a:p>
            <a:r>
              <a:rPr lang="en-US" dirty="0"/>
              <a:t>There is scant published research discussing the intersection of IoT and </a:t>
            </a:r>
            <a:r>
              <a:rPr lang="en-US" dirty="0" err="1"/>
              <a:t>blockchains</a:t>
            </a:r>
            <a:r>
              <a:rPr lang="en-US" dirty="0"/>
              <a:t>, let alone their role in smart contracts. </a:t>
            </a:r>
          </a:p>
          <a:p>
            <a:r>
              <a:rPr lang="en-US" dirty="0"/>
              <a:t>All levels of the supply chain process should be captured by IoT and subsequently recorded on the blockchain. But, the level of recording granularity should be appropriate for the specific use case.</a:t>
            </a:r>
          </a:p>
          <a:p>
            <a:r>
              <a:rPr lang="en-US" dirty="0"/>
              <a:t> For example, one might want to place a sensor on a case of oranges as opposed to tagging each orange. </a:t>
            </a:r>
          </a:p>
          <a:p>
            <a:r>
              <a:rPr lang="en-US" dirty="0"/>
              <a:t>One might want to place a sensor or tiny QR tag on all diamonds over 1 carat and record this process using a drone or fixed camera.</a:t>
            </a:r>
          </a:p>
          <a:p>
            <a:r>
              <a:rPr lang="en-US" dirty="0"/>
              <a:t>Since diamonds are quite high in value, such a granular level of IoT tracking is appropriate.</a:t>
            </a:r>
          </a:p>
        </p:txBody>
      </p:sp>
      <p:sp>
        <p:nvSpPr>
          <p:cNvPr id="4" name="Slide Number Placeholder 3"/>
          <p:cNvSpPr>
            <a:spLocks noGrp="1"/>
          </p:cNvSpPr>
          <p:nvPr>
            <p:ph type="sldNum" sz="quarter" idx="12"/>
          </p:nvPr>
        </p:nvSpPr>
        <p:spPr/>
        <p:txBody>
          <a:bodyPr/>
          <a:lstStyle/>
          <a:p>
            <a:fld id="{A8AA8235-D07B-4FE7-872A-8BD9EC5B79EB}" type="slidenum">
              <a:rPr lang="en-US" smtClean="0"/>
              <a:pPr/>
              <a:t>13</a:t>
            </a:fld>
            <a:endParaRPr lang="en-US" dirty="0"/>
          </a:p>
        </p:txBody>
      </p:sp>
      <p:pic>
        <p:nvPicPr>
          <p:cNvPr id="6" name="Picture 5" descr="A picture containing shirt&#10;&#10;Description automatically generated">
            <a:extLst>
              <a:ext uri="{FF2B5EF4-FFF2-40B4-BE49-F238E27FC236}">
                <a16:creationId xmlns:a16="http://schemas.microsoft.com/office/drawing/2014/main" id="{4A36CDA6-2CD6-44F4-BB8C-9F344B4F41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17" y="1737550"/>
            <a:ext cx="12274517" cy="4598595"/>
          </a:xfrm>
          <a:prstGeom prst="rect">
            <a:avLst/>
          </a:prstGeom>
        </p:spPr>
      </p:pic>
    </p:spTree>
    <p:extLst>
      <p:ext uri="{BB962C8B-B14F-4D97-AF65-F5344CB8AC3E}">
        <p14:creationId xmlns:p14="http://schemas.microsoft.com/office/powerpoint/2010/main" val="376199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812924" cy="639762"/>
          </a:xfrm>
        </p:spPr>
        <p:txBody>
          <a:bodyPr>
            <a:normAutofit fontScale="90000"/>
          </a:bodyPr>
          <a:lstStyle/>
          <a:p>
            <a:r>
              <a:rPr lang="en-US" b="1" dirty="0"/>
              <a:t>DEVELOPMENT OF THE METHODOLOGY</a:t>
            </a:r>
          </a:p>
        </p:txBody>
      </p:sp>
      <p:sp>
        <p:nvSpPr>
          <p:cNvPr id="3" name="Content Placeholder 2"/>
          <p:cNvSpPr>
            <a:spLocks noGrp="1"/>
          </p:cNvSpPr>
          <p:nvPr>
            <p:ph idx="1"/>
          </p:nvPr>
        </p:nvSpPr>
        <p:spPr>
          <a:xfrm>
            <a:off x="1981200" y="914400"/>
            <a:ext cx="10073640" cy="5943599"/>
          </a:xfrm>
        </p:spPr>
        <p:txBody>
          <a:bodyPr>
            <a:noAutofit/>
          </a:bodyPr>
          <a:lstStyle/>
          <a:p>
            <a:pPr marL="0" indent="0">
              <a:buNone/>
            </a:pPr>
            <a:r>
              <a:rPr lang="en-US" sz="2800" b="1" i="1" dirty="0"/>
              <a:t>IoT, Blockchain &amp; Smart Contracts </a:t>
            </a:r>
          </a:p>
          <a:p>
            <a:r>
              <a:rPr lang="en-US" sz="2800" dirty="0"/>
              <a:t>The management and auditors of any company that seeks to apply blockchain smart contracts and IoT to their supply chain should consider:</a:t>
            </a:r>
          </a:p>
          <a:p>
            <a:pPr lvl="1"/>
            <a:r>
              <a:rPr lang="en-US" sz="1800" dirty="0"/>
              <a:t>Understand the supply chain process and all of the participants</a:t>
            </a:r>
          </a:p>
          <a:p>
            <a:pPr lvl="1"/>
            <a:r>
              <a:rPr lang="en-US" sz="1800" dirty="0"/>
              <a:t>Examine upstream implications in addition to downstream</a:t>
            </a:r>
          </a:p>
          <a:p>
            <a:pPr lvl="1"/>
            <a:r>
              <a:rPr lang="en-US" sz="1800" dirty="0"/>
              <a:t>Classify risks in terms of their likelihood and probability and severity of impact</a:t>
            </a:r>
          </a:p>
          <a:p>
            <a:pPr lvl="1"/>
            <a:r>
              <a:rPr lang="en-US" sz="1800" dirty="0"/>
              <a:t>Assess whether blockchain and IoT would mitigate these risks</a:t>
            </a:r>
          </a:p>
          <a:p>
            <a:pPr lvl="1"/>
            <a:r>
              <a:rPr lang="en-US" sz="1800" dirty="0"/>
              <a:t>Start small with least complex &amp; costly application, which will also be a use case with high benefit</a:t>
            </a:r>
          </a:p>
          <a:p>
            <a:pPr lvl="1"/>
            <a:r>
              <a:rPr lang="en-US" sz="1800" dirty="0"/>
              <a:t>Try and fail often until the solution is sustainable and provides reliable audit evidence</a:t>
            </a:r>
          </a:p>
          <a:p>
            <a:pPr lvl="1"/>
            <a:r>
              <a:rPr lang="en-US" sz="1800" dirty="0"/>
              <a:t>Collaborate with others in the network and external experts</a:t>
            </a:r>
          </a:p>
          <a:p>
            <a:pPr lvl="1"/>
            <a:r>
              <a:rPr lang="en-US" sz="1800" dirty="0"/>
              <a:t>Scale progressively to each layer of the supply chain, undertaking the same iterative process.</a:t>
            </a:r>
          </a:p>
        </p:txBody>
      </p:sp>
      <p:sp>
        <p:nvSpPr>
          <p:cNvPr id="4" name="Slide Number Placeholder 3"/>
          <p:cNvSpPr>
            <a:spLocks noGrp="1"/>
          </p:cNvSpPr>
          <p:nvPr>
            <p:ph type="sldNum" sz="quarter" idx="12"/>
          </p:nvPr>
        </p:nvSpPr>
        <p:spPr/>
        <p:txBody>
          <a:bodyPr/>
          <a:lstStyle/>
          <a:p>
            <a:fld id="{A8AA8235-D07B-4FE7-872A-8BD9EC5B79EB}" type="slidenum">
              <a:rPr lang="en-US" smtClean="0"/>
              <a:pPr/>
              <a:t>14</a:t>
            </a:fld>
            <a:endParaRPr lang="en-US" dirty="0"/>
          </a:p>
        </p:txBody>
      </p:sp>
    </p:spTree>
    <p:extLst>
      <p:ext uri="{BB962C8B-B14F-4D97-AF65-F5344CB8AC3E}">
        <p14:creationId xmlns:p14="http://schemas.microsoft.com/office/powerpoint/2010/main" val="2862887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732901" y="137230"/>
            <a:ext cx="10258424" cy="461665"/>
          </a:xfrm>
          <a:prstGeom prst="rect">
            <a:avLst/>
          </a:prstGeom>
          <a:noFill/>
        </p:spPr>
        <p:txBody>
          <a:bodyPr wrap="square" rtlCol="0">
            <a:spAutoFit/>
          </a:bodyPr>
          <a:lstStyle/>
          <a:p>
            <a:r>
              <a:rPr lang="en-US" sz="2400" b="1" dirty="0">
                <a:solidFill>
                  <a:prstClr val="black"/>
                </a:solidFill>
              </a:rPr>
              <a:t>Acquisition Cycle in the Smart Contract IoT enabled Blockchain of a mining SC</a:t>
            </a:r>
          </a:p>
        </p:txBody>
      </p:sp>
      <p:pic>
        <p:nvPicPr>
          <p:cNvPr id="25" name="Picture 24" descr="C:\Users\albizria\Downloads\final gemstone acquisition cycle (1).png"/>
          <p:cNvPicPr/>
          <p:nvPr/>
        </p:nvPicPr>
        <p:blipFill>
          <a:blip r:embed="rId3">
            <a:extLst>
              <a:ext uri="{28A0092B-C50C-407E-A947-70E740481C1C}">
                <a14:useLocalDpi xmlns:a14="http://schemas.microsoft.com/office/drawing/2010/main" val="0"/>
              </a:ext>
            </a:extLst>
          </a:blip>
          <a:srcRect/>
          <a:stretch>
            <a:fillRect/>
          </a:stretch>
        </p:blipFill>
        <p:spPr bwMode="auto">
          <a:xfrm>
            <a:off x="105103" y="598895"/>
            <a:ext cx="11866180" cy="6159257"/>
          </a:xfrm>
          <a:prstGeom prst="rect">
            <a:avLst/>
          </a:prstGeom>
          <a:noFill/>
          <a:ln>
            <a:solidFill>
              <a:schemeClr val="tx1"/>
            </a:solidFill>
          </a:ln>
        </p:spPr>
      </p:pic>
    </p:spTree>
    <p:extLst>
      <p:ext uri="{BB962C8B-B14F-4D97-AF65-F5344CB8AC3E}">
        <p14:creationId xmlns:p14="http://schemas.microsoft.com/office/powerpoint/2010/main" val="3383510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6134" y="817581"/>
            <a:ext cx="9391824" cy="6040419"/>
          </a:xfrm>
        </p:spPr>
        <p:txBody>
          <a:bodyPr>
            <a:noAutofit/>
          </a:bodyPr>
          <a:lstStyle/>
          <a:p>
            <a:pPr marL="0" indent="0">
              <a:spcBef>
                <a:spcPts val="0"/>
              </a:spcBef>
              <a:spcAft>
                <a:spcPts val="0"/>
              </a:spcAft>
              <a:buNone/>
            </a:pPr>
            <a:r>
              <a:rPr lang="en-US" sz="2200" dirty="0"/>
              <a:t>From a management perspective, these issues should be considered:</a:t>
            </a:r>
          </a:p>
          <a:p>
            <a:pPr lvl="0">
              <a:spcBef>
                <a:spcPts val="0"/>
              </a:spcBef>
              <a:spcAft>
                <a:spcPts val="0"/>
              </a:spcAft>
            </a:pPr>
            <a:r>
              <a:rPr lang="en-US" sz="2200" dirty="0"/>
              <a:t>Is there a continuity of reliable information, from start to finish?</a:t>
            </a:r>
          </a:p>
          <a:p>
            <a:pPr lvl="0">
              <a:spcBef>
                <a:spcPts val="0"/>
              </a:spcBef>
              <a:spcAft>
                <a:spcPts val="0"/>
              </a:spcAft>
            </a:pPr>
            <a:r>
              <a:rPr lang="en-US" sz="2200" dirty="0"/>
              <a:t>Is this information readily accessible?</a:t>
            </a:r>
          </a:p>
          <a:p>
            <a:pPr lvl="0">
              <a:spcBef>
                <a:spcPts val="0"/>
              </a:spcBef>
              <a:spcAft>
                <a:spcPts val="0"/>
              </a:spcAft>
            </a:pPr>
            <a:r>
              <a:rPr lang="en-US" sz="2200" dirty="0"/>
              <a:t>Are the links between the physical and virtual flows in sync and secure? Faithful?</a:t>
            </a:r>
          </a:p>
          <a:p>
            <a:pPr lvl="0">
              <a:spcBef>
                <a:spcPts val="0"/>
              </a:spcBef>
              <a:spcAft>
                <a:spcPts val="0"/>
              </a:spcAft>
            </a:pPr>
            <a:r>
              <a:rPr lang="en-US" sz="2200" dirty="0"/>
              <a:t>Are there codes of conduct and controls developed for all aspects of this process?</a:t>
            </a:r>
          </a:p>
          <a:p>
            <a:pPr marL="0" indent="0">
              <a:spcBef>
                <a:spcPts val="0"/>
              </a:spcBef>
              <a:spcAft>
                <a:spcPts val="0"/>
              </a:spcAft>
              <a:buNone/>
            </a:pPr>
            <a:r>
              <a:rPr lang="en-US" sz="2200" dirty="0"/>
              <a:t> </a:t>
            </a:r>
          </a:p>
          <a:p>
            <a:pPr marL="0" indent="0">
              <a:spcBef>
                <a:spcPts val="0"/>
              </a:spcBef>
              <a:spcAft>
                <a:spcPts val="0"/>
              </a:spcAft>
              <a:buNone/>
            </a:pPr>
            <a:r>
              <a:rPr lang="en-US" sz="2200" dirty="0"/>
              <a:t>From the auditor’s perspective:</a:t>
            </a:r>
          </a:p>
          <a:p>
            <a:pPr lvl="0">
              <a:spcBef>
                <a:spcPts val="0"/>
              </a:spcBef>
              <a:spcAft>
                <a:spcPts val="0"/>
              </a:spcAft>
            </a:pPr>
            <a:r>
              <a:rPr lang="en-US" sz="2200" dirty="0"/>
              <a:t>Is the information accurate and can its provenance be verified reliably?</a:t>
            </a:r>
          </a:p>
          <a:p>
            <a:pPr lvl="0">
              <a:spcBef>
                <a:spcPts val="0"/>
              </a:spcBef>
              <a:spcAft>
                <a:spcPts val="0"/>
              </a:spcAft>
            </a:pPr>
            <a:r>
              <a:rPr lang="en-US" sz="2200" dirty="0"/>
              <a:t>Is the information traceable/re-performable?</a:t>
            </a:r>
          </a:p>
          <a:p>
            <a:pPr lvl="0">
              <a:spcBef>
                <a:spcPts val="0"/>
              </a:spcBef>
              <a:spcAft>
                <a:spcPts val="0"/>
              </a:spcAft>
            </a:pPr>
            <a:r>
              <a:rPr lang="en-US" sz="2200" dirty="0"/>
              <a:t>Does the blockchain information faithfully represent the physical events?</a:t>
            </a:r>
          </a:p>
          <a:p>
            <a:pPr lvl="0">
              <a:spcBef>
                <a:spcPts val="0"/>
              </a:spcBef>
              <a:spcAft>
                <a:spcPts val="0"/>
              </a:spcAft>
            </a:pPr>
            <a:r>
              <a:rPr lang="en-US" sz="2200" dirty="0"/>
              <a:t>What is the governance in place for this process?</a:t>
            </a:r>
          </a:p>
          <a:p>
            <a:pPr lvl="0">
              <a:spcBef>
                <a:spcPts val="0"/>
              </a:spcBef>
              <a:spcAft>
                <a:spcPts val="0"/>
              </a:spcAft>
            </a:pPr>
            <a:r>
              <a:rPr lang="en-US" sz="2200" dirty="0"/>
              <a:t>Have internal controls been developed which could mitigate perceived risks and their likelihood and impact?</a:t>
            </a:r>
          </a:p>
        </p:txBody>
      </p:sp>
      <p:sp>
        <p:nvSpPr>
          <p:cNvPr id="4" name="Title 1"/>
          <p:cNvSpPr>
            <a:spLocks noGrp="1"/>
          </p:cNvSpPr>
          <p:nvPr>
            <p:ph type="title"/>
          </p:nvPr>
        </p:nvSpPr>
        <p:spPr>
          <a:xfrm>
            <a:off x="1981200" y="274638"/>
            <a:ext cx="8229600" cy="639762"/>
          </a:xfrm>
        </p:spPr>
        <p:txBody>
          <a:bodyPr>
            <a:normAutofit fontScale="90000"/>
          </a:bodyPr>
          <a:lstStyle/>
          <a:p>
            <a:r>
              <a:rPr lang="en-US" dirty="0"/>
              <a:t>EVALUATION OF THE SOLUTION</a:t>
            </a:r>
          </a:p>
        </p:txBody>
      </p:sp>
    </p:spTree>
    <p:extLst>
      <p:ext uri="{BB962C8B-B14F-4D97-AF65-F5344CB8AC3E}">
        <p14:creationId xmlns:p14="http://schemas.microsoft.com/office/powerpoint/2010/main" val="1940623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019594649"/>
              </p:ext>
            </p:extLst>
          </p:nvPr>
        </p:nvGraphicFramePr>
        <p:xfrm>
          <a:off x="2596054" y="567416"/>
          <a:ext cx="9354207" cy="6290584"/>
        </p:xfrm>
        <a:graphic>
          <a:graphicData uri="http://schemas.openxmlformats.org/drawingml/2006/table">
            <a:tbl>
              <a:tblPr firstRow="1" firstCol="1" bandRow="1">
                <a:tableStyleId>{B301B821-A1FF-4177-AEE7-76D212191A09}</a:tableStyleId>
              </a:tblPr>
              <a:tblGrid>
                <a:gridCol w="2417135">
                  <a:extLst>
                    <a:ext uri="{9D8B030D-6E8A-4147-A177-3AD203B41FA5}">
                      <a16:colId xmlns:a16="http://schemas.microsoft.com/office/drawing/2014/main" val="20000"/>
                    </a:ext>
                  </a:extLst>
                </a:gridCol>
                <a:gridCol w="6937072">
                  <a:extLst>
                    <a:ext uri="{9D8B030D-6E8A-4147-A177-3AD203B41FA5}">
                      <a16:colId xmlns:a16="http://schemas.microsoft.com/office/drawing/2014/main" val="20001"/>
                    </a:ext>
                  </a:extLst>
                </a:gridCol>
              </a:tblGrid>
              <a:tr h="598864">
                <a:tc>
                  <a:txBody>
                    <a:bodyPr/>
                    <a:lstStyle/>
                    <a:p>
                      <a:pPr marL="0" marR="0" algn="just">
                        <a:spcBef>
                          <a:spcPts val="0"/>
                        </a:spcBef>
                        <a:spcAft>
                          <a:spcPts val="0"/>
                        </a:spcAft>
                      </a:pPr>
                      <a:r>
                        <a:rPr lang="en-US" sz="1900" dirty="0">
                          <a:effectLst/>
                        </a:rPr>
                        <a:t>IoT-enabled Smart Contract Asset</a:t>
                      </a:r>
                      <a:endParaRPr lang="en-US" sz="1900" dirty="0">
                        <a:effectLst/>
                        <a:latin typeface="Times New Roman" panose="02020603050405020304" pitchFamily="18" charset="0"/>
                        <a:ea typeface="Times New Roman" panose="02020603050405020304" pitchFamily="18" charset="0"/>
                      </a:endParaRPr>
                    </a:p>
                  </a:txBody>
                  <a:tcPr marL="43392" marR="43392" marT="0" marB="0"/>
                </a:tc>
                <a:tc>
                  <a:txBody>
                    <a:bodyPr/>
                    <a:lstStyle/>
                    <a:p>
                      <a:pPr marL="0" marR="0" algn="ctr">
                        <a:spcBef>
                          <a:spcPts val="0"/>
                        </a:spcBef>
                        <a:spcAft>
                          <a:spcPts val="0"/>
                        </a:spcAft>
                      </a:pPr>
                      <a:r>
                        <a:rPr lang="en-US" sz="1900" dirty="0">
                          <a:effectLst/>
                        </a:rPr>
                        <a:t>Considerations</a:t>
                      </a:r>
                      <a:endParaRPr lang="en-US" sz="1900" dirty="0">
                        <a:effectLst/>
                        <a:latin typeface="Times New Roman" panose="02020603050405020304" pitchFamily="18" charset="0"/>
                        <a:ea typeface="Times New Roman" panose="02020603050405020304" pitchFamily="18" charset="0"/>
                      </a:endParaRPr>
                    </a:p>
                  </a:txBody>
                  <a:tcPr marL="43392" marR="43392" marT="0" marB="0"/>
                </a:tc>
                <a:extLst>
                  <a:ext uri="{0D108BD9-81ED-4DB2-BD59-A6C34878D82A}">
                    <a16:rowId xmlns:a16="http://schemas.microsoft.com/office/drawing/2014/main" val="10000"/>
                  </a:ext>
                </a:extLst>
              </a:tr>
              <a:tr h="2694886">
                <a:tc>
                  <a:txBody>
                    <a:bodyPr/>
                    <a:lstStyle/>
                    <a:p>
                      <a:pPr marL="0" marR="0" algn="just">
                        <a:spcBef>
                          <a:spcPts val="0"/>
                        </a:spcBef>
                        <a:spcAft>
                          <a:spcPts val="0"/>
                        </a:spcAft>
                      </a:pPr>
                      <a:r>
                        <a:rPr lang="en-US" sz="1900" dirty="0">
                          <a:effectLst/>
                        </a:rPr>
                        <a:t>IoT</a:t>
                      </a:r>
                      <a:endParaRPr lang="en-US" sz="1900" dirty="0">
                        <a:effectLst/>
                        <a:latin typeface="Times New Roman" panose="02020603050405020304" pitchFamily="18" charset="0"/>
                        <a:ea typeface="Times New Roman" panose="02020603050405020304" pitchFamily="18" charset="0"/>
                      </a:endParaRPr>
                    </a:p>
                  </a:txBody>
                  <a:tcPr marL="43392" marR="43392" marT="0" marB="0"/>
                </a:tc>
                <a:tc>
                  <a:txBody>
                    <a:bodyPr/>
                    <a:lstStyle/>
                    <a:p>
                      <a:pPr marL="0" marR="0" algn="just">
                        <a:spcBef>
                          <a:spcPts val="0"/>
                        </a:spcBef>
                        <a:spcAft>
                          <a:spcPts val="0"/>
                        </a:spcAft>
                      </a:pPr>
                      <a:r>
                        <a:rPr lang="en-US" sz="1900" dirty="0">
                          <a:effectLst/>
                        </a:rPr>
                        <a:t>1) How to tag difficult assets such as moving animals, liquids, stockpiles, and organic matter?</a:t>
                      </a:r>
                    </a:p>
                    <a:p>
                      <a:pPr marL="0" marR="0" algn="just">
                        <a:spcBef>
                          <a:spcPts val="0"/>
                        </a:spcBef>
                        <a:spcAft>
                          <a:spcPts val="0"/>
                        </a:spcAft>
                      </a:pPr>
                      <a:r>
                        <a:rPr lang="en-US" sz="1900" dirty="0">
                          <a:effectLst/>
                        </a:rPr>
                        <a:t>2) How to guarantee that all tagged assets will be read by a sensor?</a:t>
                      </a:r>
                    </a:p>
                    <a:p>
                      <a:pPr marL="0" marR="0" algn="just">
                        <a:spcBef>
                          <a:spcPts val="0"/>
                        </a:spcBef>
                        <a:spcAft>
                          <a:spcPts val="0"/>
                        </a:spcAft>
                      </a:pPr>
                      <a:r>
                        <a:rPr lang="en-US" sz="1900" dirty="0">
                          <a:effectLst/>
                        </a:rPr>
                        <a:t>3) How to verify that the tag accurately represents the item it is attached to?</a:t>
                      </a:r>
                    </a:p>
                    <a:p>
                      <a:pPr marL="0" marR="0" algn="just">
                        <a:spcBef>
                          <a:spcPts val="0"/>
                        </a:spcBef>
                        <a:spcAft>
                          <a:spcPts val="0"/>
                        </a:spcAft>
                      </a:pPr>
                      <a:r>
                        <a:rPr lang="en-US" sz="1900" dirty="0">
                          <a:effectLst/>
                        </a:rPr>
                        <a:t>4)  How to tag very small items? </a:t>
                      </a:r>
                    </a:p>
                    <a:p>
                      <a:pPr marL="0" marR="0" algn="just">
                        <a:spcBef>
                          <a:spcPts val="0"/>
                        </a:spcBef>
                        <a:spcAft>
                          <a:spcPts val="0"/>
                        </a:spcAft>
                      </a:pPr>
                      <a:r>
                        <a:rPr lang="en-US" sz="1900" dirty="0">
                          <a:effectLst/>
                        </a:rPr>
                        <a:t>5)  How to fly drones and/or install cameras in mines and other challenging locations?</a:t>
                      </a:r>
                    </a:p>
                    <a:p>
                      <a:pPr marL="0" marR="0" algn="just">
                        <a:spcBef>
                          <a:spcPts val="0"/>
                        </a:spcBef>
                        <a:spcAft>
                          <a:spcPts val="0"/>
                        </a:spcAft>
                      </a:pPr>
                      <a:r>
                        <a:rPr lang="en-US" sz="1900" dirty="0">
                          <a:effectLst/>
                        </a:rPr>
                        <a:t>6)  What about areas with poor internet/network connectivity?</a:t>
                      </a:r>
                      <a:endParaRPr lang="en-US" sz="1900" dirty="0">
                        <a:effectLst/>
                        <a:latin typeface="Times New Roman" panose="02020603050405020304" pitchFamily="18" charset="0"/>
                        <a:ea typeface="Times New Roman" panose="02020603050405020304" pitchFamily="18" charset="0"/>
                      </a:endParaRPr>
                    </a:p>
                  </a:txBody>
                  <a:tcPr marL="43392" marR="43392" marT="0" marB="0"/>
                </a:tc>
                <a:extLst>
                  <a:ext uri="{0D108BD9-81ED-4DB2-BD59-A6C34878D82A}">
                    <a16:rowId xmlns:a16="http://schemas.microsoft.com/office/drawing/2014/main" val="10001"/>
                  </a:ext>
                </a:extLst>
              </a:tr>
              <a:tr h="856238">
                <a:tc>
                  <a:txBody>
                    <a:bodyPr/>
                    <a:lstStyle/>
                    <a:p>
                      <a:pPr marL="0" marR="0" algn="just">
                        <a:spcBef>
                          <a:spcPts val="0"/>
                        </a:spcBef>
                        <a:spcAft>
                          <a:spcPts val="0"/>
                        </a:spcAft>
                      </a:pPr>
                      <a:r>
                        <a:rPr lang="en-US" sz="1900">
                          <a:effectLst/>
                        </a:rPr>
                        <a:t>Smart Contracts</a:t>
                      </a:r>
                      <a:endParaRPr lang="en-US" sz="1900">
                        <a:effectLst/>
                        <a:latin typeface="Times New Roman" panose="02020603050405020304" pitchFamily="18" charset="0"/>
                        <a:ea typeface="Times New Roman" panose="02020603050405020304" pitchFamily="18" charset="0"/>
                      </a:endParaRPr>
                    </a:p>
                  </a:txBody>
                  <a:tcPr marL="43392" marR="43392" marT="0" marB="0"/>
                </a:tc>
                <a:tc>
                  <a:txBody>
                    <a:bodyPr/>
                    <a:lstStyle/>
                    <a:p>
                      <a:pPr marL="342900" marR="0" lvl="0" indent="-342900" algn="just">
                        <a:spcBef>
                          <a:spcPts val="0"/>
                        </a:spcBef>
                        <a:spcAft>
                          <a:spcPts val="0"/>
                        </a:spcAft>
                        <a:buFont typeface="+mj-lt"/>
                        <a:buAutoNum type="arabicParenR"/>
                      </a:pPr>
                      <a:r>
                        <a:rPr lang="en-US" sz="1900" dirty="0">
                          <a:effectLst/>
                        </a:rPr>
                        <a:t>Are there controls regarding permissions and nodes?</a:t>
                      </a:r>
                    </a:p>
                    <a:p>
                      <a:pPr marL="342900" marR="0" lvl="0" indent="-342900" algn="just">
                        <a:spcBef>
                          <a:spcPts val="0"/>
                        </a:spcBef>
                        <a:spcAft>
                          <a:spcPts val="0"/>
                        </a:spcAft>
                        <a:buFont typeface="+mj-lt"/>
                        <a:buAutoNum type="arabicParenR"/>
                      </a:pPr>
                      <a:r>
                        <a:rPr lang="en-US" sz="1900" dirty="0">
                          <a:effectLst/>
                        </a:rPr>
                        <a:t>What happens if consensus is not reached at one of the steps? </a:t>
                      </a:r>
                      <a:endParaRPr lang="en-US" sz="1900" dirty="0">
                        <a:effectLst/>
                        <a:latin typeface="Times New Roman" panose="02020603050405020304" pitchFamily="18" charset="0"/>
                        <a:ea typeface="Times New Roman" panose="02020603050405020304" pitchFamily="18" charset="0"/>
                      </a:endParaRPr>
                    </a:p>
                  </a:txBody>
                  <a:tcPr marL="43392" marR="43392" marT="0" marB="0"/>
                </a:tc>
                <a:extLst>
                  <a:ext uri="{0D108BD9-81ED-4DB2-BD59-A6C34878D82A}">
                    <a16:rowId xmlns:a16="http://schemas.microsoft.com/office/drawing/2014/main" val="10002"/>
                  </a:ext>
                </a:extLst>
              </a:tr>
              <a:tr h="2140596">
                <a:tc>
                  <a:txBody>
                    <a:bodyPr/>
                    <a:lstStyle/>
                    <a:p>
                      <a:pPr marL="0" marR="0" algn="just">
                        <a:spcBef>
                          <a:spcPts val="0"/>
                        </a:spcBef>
                        <a:spcAft>
                          <a:spcPts val="0"/>
                        </a:spcAft>
                      </a:pPr>
                      <a:r>
                        <a:rPr lang="en-US" sz="1900" dirty="0">
                          <a:effectLst/>
                        </a:rPr>
                        <a:t>IoT and Smart Contracts</a:t>
                      </a:r>
                      <a:endParaRPr lang="en-US" sz="1900" dirty="0">
                        <a:effectLst/>
                        <a:latin typeface="Times New Roman" panose="02020603050405020304" pitchFamily="18" charset="0"/>
                        <a:ea typeface="Times New Roman" panose="02020603050405020304" pitchFamily="18" charset="0"/>
                      </a:endParaRPr>
                    </a:p>
                  </a:txBody>
                  <a:tcPr marL="43392" marR="43392" marT="0" marB="0"/>
                </a:tc>
                <a:tc>
                  <a:txBody>
                    <a:bodyPr/>
                    <a:lstStyle/>
                    <a:p>
                      <a:pPr marL="0" marR="0" algn="just">
                        <a:spcBef>
                          <a:spcPts val="0"/>
                        </a:spcBef>
                        <a:spcAft>
                          <a:spcPts val="0"/>
                        </a:spcAft>
                      </a:pPr>
                      <a:r>
                        <a:rPr lang="en-US" sz="1900" dirty="0">
                          <a:effectLst/>
                        </a:rPr>
                        <a:t>1) IoT devices usually require low processing speed and networks whereas blockchain requires high CPU, memory, and power capabilities – how to resolves?</a:t>
                      </a:r>
                    </a:p>
                    <a:p>
                      <a:pPr marL="0" marR="0" algn="just">
                        <a:spcBef>
                          <a:spcPts val="0"/>
                        </a:spcBef>
                        <a:spcAft>
                          <a:spcPts val="0"/>
                        </a:spcAft>
                      </a:pPr>
                      <a:r>
                        <a:rPr lang="en-US" sz="1900" dirty="0">
                          <a:effectLst/>
                        </a:rPr>
                        <a:t>2) Most IoT devices and networks require small storage whereas blockchain platforms require large storage – how to resolve?</a:t>
                      </a:r>
                    </a:p>
                    <a:p>
                      <a:pPr marL="0" marR="0" algn="just">
                        <a:spcBef>
                          <a:spcPts val="0"/>
                        </a:spcBef>
                        <a:spcAft>
                          <a:spcPts val="0"/>
                        </a:spcAft>
                      </a:pPr>
                      <a:r>
                        <a:rPr lang="en-US" sz="1900" dirty="0">
                          <a:effectLst/>
                        </a:rPr>
                        <a:t>3) Some IoT devices utilize low bandwidth access, which may introduce synchronization issues? </a:t>
                      </a:r>
                      <a:endParaRPr lang="en-US" sz="1900" dirty="0">
                        <a:effectLst/>
                        <a:latin typeface="Times New Roman" panose="02020603050405020304" pitchFamily="18" charset="0"/>
                        <a:ea typeface="Times New Roman" panose="02020603050405020304" pitchFamily="18" charset="0"/>
                      </a:endParaRPr>
                    </a:p>
                  </a:txBody>
                  <a:tcPr marL="43392" marR="43392" marT="0" marB="0"/>
                </a:tc>
                <a:extLst>
                  <a:ext uri="{0D108BD9-81ED-4DB2-BD59-A6C34878D82A}">
                    <a16:rowId xmlns:a16="http://schemas.microsoft.com/office/drawing/2014/main" val="10003"/>
                  </a:ext>
                </a:extLst>
              </a:tr>
            </a:tbl>
          </a:graphicData>
        </a:graphic>
      </p:graphicFrame>
      <p:sp>
        <p:nvSpPr>
          <p:cNvPr id="9" name="Title 1"/>
          <p:cNvSpPr>
            <a:spLocks noGrp="1"/>
          </p:cNvSpPr>
          <p:nvPr>
            <p:ph type="title"/>
          </p:nvPr>
        </p:nvSpPr>
        <p:spPr>
          <a:xfrm>
            <a:off x="2086303" y="0"/>
            <a:ext cx="8229600" cy="639762"/>
          </a:xfrm>
        </p:spPr>
        <p:txBody>
          <a:bodyPr>
            <a:normAutofit fontScale="90000"/>
          </a:bodyPr>
          <a:lstStyle/>
          <a:p>
            <a:r>
              <a:rPr lang="en-US" dirty="0"/>
              <a:t>Areas for Future Consideration</a:t>
            </a:r>
          </a:p>
        </p:txBody>
      </p:sp>
    </p:spTree>
    <p:extLst>
      <p:ext uri="{BB962C8B-B14F-4D97-AF65-F5344CB8AC3E}">
        <p14:creationId xmlns:p14="http://schemas.microsoft.com/office/powerpoint/2010/main" val="3285033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1972" y="0"/>
            <a:ext cx="8229600" cy="1887414"/>
          </a:xfrm>
        </p:spPr>
        <p:txBody>
          <a:bodyPr/>
          <a:lstStyle/>
          <a:p>
            <a:pPr marL="0" indent="0">
              <a:buNone/>
            </a:pPr>
            <a:r>
              <a:rPr lang="en-US" sz="4400" dirty="0"/>
              <a:t>Questions</a:t>
            </a:r>
          </a:p>
        </p:txBody>
      </p:sp>
      <p:pic>
        <p:nvPicPr>
          <p:cNvPr id="8" name="Picture 7"/>
          <p:cNvPicPr>
            <a:picLocks noChangeAspect="1"/>
          </p:cNvPicPr>
          <p:nvPr/>
        </p:nvPicPr>
        <p:blipFill>
          <a:blip r:embed="rId2"/>
          <a:stretch>
            <a:fillRect/>
          </a:stretch>
        </p:blipFill>
        <p:spPr>
          <a:xfrm>
            <a:off x="1524000" y="1525838"/>
            <a:ext cx="4844143" cy="4102075"/>
          </a:xfrm>
          <a:prstGeom prst="rect">
            <a:avLst/>
          </a:prstGeom>
        </p:spPr>
      </p:pic>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8142" y="1493180"/>
            <a:ext cx="5823857" cy="4102075"/>
          </a:xfrm>
          <a:prstGeom prst="rect">
            <a:avLst/>
          </a:prstGeom>
        </p:spPr>
      </p:pic>
    </p:spTree>
    <p:extLst>
      <p:ext uri="{BB962C8B-B14F-4D97-AF65-F5344CB8AC3E}">
        <p14:creationId xmlns:p14="http://schemas.microsoft.com/office/powerpoint/2010/main" val="3480642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6752" y="0"/>
            <a:ext cx="3655248" cy="1752599"/>
          </a:xfrm>
        </p:spPr>
        <p:txBody>
          <a:bodyPr/>
          <a:lstStyle/>
          <a:p>
            <a:r>
              <a:rPr lang="en-US" b="1" dirty="0"/>
              <a:t>Digital Twin</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0"/>
            <a:ext cx="6411310" cy="427420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6110" y="4133632"/>
            <a:ext cx="5475890" cy="272436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126" y="4274207"/>
            <a:ext cx="6159061" cy="2583792"/>
          </a:xfrm>
          <a:prstGeom prst="rect">
            <a:avLst/>
          </a:prstGeom>
        </p:spPr>
      </p:pic>
    </p:spTree>
    <p:extLst>
      <p:ext uri="{BB962C8B-B14F-4D97-AF65-F5344CB8AC3E}">
        <p14:creationId xmlns:p14="http://schemas.microsoft.com/office/powerpoint/2010/main" val="2810563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229600" cy="819912"/>
          </a:xfrm>
        </p:spPr>
        <p:txBody>
          <a:bodyPr>
            <a:normAutofit/>
          </a:bodyPr>
          <a:lstStyle/>
          <a:p>
            <a:r>
              <a:rPr lang="en-US" b="1" dirty="0"/>
              <a:t>Supply Chain Management</a:t>
            </a:r>
            <a:endParaRPr lang="en-US" sz="4000" b="1" dirty="0"/>
          </a:p>
        </p:txBody>
      </p:sp>
      <p:sp>
        <p:nvSpPr>
          <p:cNvPr id="3" name="Content Placeholder 2"/>
          <p:cNvSpPr>
            <a:spLocks noGrp="1"/>
          </p:cNvSpPr>
          <p:nvPr>
            <p:ph idx="1"/>
          </p:nvPr>
        </p:nvSpPr>
        <p:spPr>
          <a:xfrm>
            <a:off x="1905001" y="1066800"/>
            <a:ext cx="8536983" cy="5486400"/>
          </a:xfrm>
        </p:spPr>
        <p:txBody>
          <a:bodyPr>
            <a:noAutofit/>
          </a:bodyPr>
          <a:lstStyle/>
          <a:p>
            <a:pPr marL="0" indent="0">
              <a:buNone/>
            </a:pPr>
            <a:endParaRPr lang="en-US" sz="2600" dirty="0"/>
          </a:p>
          <a:p>
            <a:r>
              <a:rPr lang="en-US" sz="2600" dirty="0"/>
              <a:t>Industries: are seeking ways to improve efficiencies. </a:t>
            </a:r>
          </a:p>
          <a:p>
            <a:r>
              <a:rPr lang="en-US" sz="2600" dirty="0"/>
              <a:t>Complicating these efforts is the fact that there are huge inconsistencies about how processes are recorded, due to many steps &amp; different parties involved, with their many diverse systems.</a:t>
            </a:r>
          </a:p>
          <a:p>
            <a:r>
              <a:rPr lang="en-US" sz="2600" dirty="0"/>
              <a:t>Supply chains are vast and complex with many product versions moving through multiple parties</a:t>
            </a:r>
          </a:p>
          <a:p>
            <a:r>
              <a:rPr lang="en-US" sz="2600" dirty="0"/>
              <a:t>Product production is required to be more flexible and responsive to client/customer demands and customization. </a:t>
            </a:r>
          </a:p>
          <a:p>
            <a:endParaRPr lang="en-US" sz="2600" dirty="0"/>
          </a:p>
          <a:p>
            <a:endParaRPr lang="en-US" sz="2000" dirty="0"/>
          </a:p>
        </p:txBody>
      </p:sp>
    </p:spTree>
    <p:extLst>
      <p:ext uri="{BB962C8B-B14F-4D97-AF65-F5344CB8AC3E}">
        <p14:creationId xmlns:p14="http://schemas.microsoft.com/office/powerpoint/2010/main" val="325538266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229600" cy="819912"/>
          </a:xfrm>
        </p:spPr>
        <p:txBody>
          <a:bodyPr>
            <a:normAutofit/>
          </a:bodyPr>
          <a:lstStyle/>
          <a:p>
            <a:r>
              <a:rPr lang="en-US" b="1" dirty="0"/>
              <a:t>Blockchain</a:t>
            </a:r>
            <a:endParaRPr lang="en-US" sz="4000" b="1" dirty="0"/>
          </a:p>
        </p:txBody>
      </p:sp>
      <p:sp>
        <p:nvSpPr>
          <p:cNvPr id="3" name="Content Placeholder 2"/>
          <p:cNvSpPr>
            <a:spLocks noGrp="1"/>
          </p:cNvSpPr>
          <p:nvPr>
            <p:ph idx="1"/>
          </p:nvPr>
        </p:nvSpPr>
        <p:spPr>
          <a:xfrm>
            <a:off x="1905000" y="819912"/>
            <a:ext cx="9353549" cy="5733288"/>
          </a:xfrm>
        </p:spPr>
        <p:txBody>
          <a:bodyPr>
            <a:noAutofit/>
          </a:bodyPr>
          <a:lstStyle/>
          <a:p>
            <a:r>
              <a:rPr lang="en-US" sz="2600" dirty="0"/>
              <a:t>Blockchain could be game-changer, particularly for those industries facing strong regulatory/legal pressures: </a:t>
            </a:r>
          </a:p>
          <a:p>
            <a:pPr marL="288925" indent="0">
              <a:buNone/>
            </a:pPr>
            <a:r>
              <a:rPr lang="en-US" sz="2600" dirty="0"/>
              <a:t>By immutably recording these information flows throughout the entire SC process, all participants could track legal title, technical, environmental, social, financial, and regulatory attributes. </a:t>
            </a:r>
          </a:p>
          <a:p>
            <a:r>
              <a:rPr lang="en-US" sz="2600" dirty="0"/>
              <a:t>Smart contracts, coded to execute automatically, can create additional efficiencies in the blockchain-enabled supply chain. </a:t>
            </a:r>
          </a:p>
        </p:txBody>
      </p:sp>
    </p:spTree>
    <p:extLst>
      <p:ext uri="{BB962C8B-B14F-4D97-AF65-F5344CB8AC3E}">
        <p14:creationId xmlns:p14="http://schemas.microsoft.com/office/powerpoint/2010/main" val="384077940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229600" cy="819912"/>
          </a:xfrm>
        </p:spPr>
        <p:txBody>
          <a:bodyPr>
            <a:normAutofit/>
          </a:bodyPr>
          <a:lstStyle/>
          <a:p>
            <a:r>
              <a:rPr lang="en-US" sz="4000" b="1" dirty="0"/>
              <a:t>Research Question</a:t>
            </a:r>
          </a:p>
        </p:txBody>
      </p:sp>
      <p:sp>
        <p:nvSpPr>
          <p:cNvPr id="3" name="Content Placeholder 2"/>
          <p:cNvSpPr>
            <a:spLocks noGrp="1"/>
          </p:cNvSpPr>
          <p:nvPr>
            <p:ph idx="1"/>
          </p:nvPr>
        </p:nvSpPr>
        <p:spPr>
          <a:xfrm>
            <a:off x="2240281" y="957263"/>
            <a:ext cx="8536983" cy="5586411"/>
          </a:xfrm>
        </p:spPr>
        <p:txBody>
          <a:bodyPr>
            <a:noAutofit/>
          </a:bodyPr>
          <a:lstStyle/>
          <a:p>
            <a:r>
              <a:rPr lang="en-US" sz="2600" dirty="0"/>
              <a:t>Many SCM systems depend on 3</a:t>
            </a:r>
            <a:r>
              <a:rPr lang="en-US" sz="2600" baseline="30000" dirty="0"/>
              <a:t>rd</a:t>
            </a:r>
            <a:r>
              <a:rPr lang="en-US" sz="2600" dirty="0"/>
              <a:t> party verifiers such local government officials to validate the origins of raw material resources. </a:t>
            </a:r>
          </a:p>
          <a:p>
            <a:r>
              <a:rPr lang="en-US" sz="2600" b="1" dirty="0"/>
              <a:t>The question is whether the blockchain virtual world actively reflects the actual physical events and conditions in the chain edges and nodes. Provenance of origin could be an issue, even with Blockchain, depending on the context. </a:t>
            </a:r>
          </a:p>
          <a:p>
            <a:endParaRPr lang="en-US" sz="2600" dirty="0"/>
          </a:p>
          <a:p>
            <a:pPr marL="0" indent="0">
              <a:buNone/>
            </a:pPr>
            <a:endParaRPr lang="en-US" sz="2600" dirty="0"/>
          </a:p>
        </p:txBody>
      </p:sp>
    </p:spTree>
    <p:extLst>
      <p:ext uri="{BB962C8B-B14F-4D97-AF65-F5344CB8AC3E}">
        <p14:creationId xmlns:p14="http://schemas.microsoft.com/office/powerpoint/2010/main" val="43714490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229600" cy="819912"/>
          </a:xfrm>
        </p:spPr>
        <p:txBody>
          <a:bodyPr>
            <a:normAutofit/>
          </a:bodyPr>
          <a:lstStyle/>
          <a:p>
            <a:r>
              <a:rPr lang="en-US" b="1" dirty="0"/>
              <a:t>Objective</a:t>
            </a:r>
            <a:endParaRPr lang="en-US" sz="4000" b="1" dirty="0"/>
          </a:p>
        </p:txBody>
      </p:sp>
      <p:sp>
        <p:nvSpPr>
          <p:cNvPr id="3" name="Content Placeholder 2"/>
          <p:cNvSpPr>
            <a:spLocks noGrp="1"/>
          </p:cNvSpPr>
          <p:nvPr>
            <p:ph idx="1"/>
          </p:nvPr>
        </p:nvSpPr>
        <p:spPr>
          <a:xfrm>
            <a:off x="1905000" y="819912"/>
            <a:ext cx="9353549" cy="5733288"/>
          </a:xfrm>
        </p:spPr>
        <p:txBody>
          <a:bodyPr>
            <a:noAutofit/>
          </a:bodyPr>
          <a:lstStyle/>
          <a:p>
            <a:r>
              <a:rPr lang="en-US" sz="2600" dirty="0"/>
              <a:t>We develop a BPM of a Blockchain Smart Contract-enabled Supply Chain with IoT as the third-party oracle participant, utilizing Design Science research (DSR</a:t>
            </a:r>
            <a:r>
              <a:rPr lang="en-US" sz="2600" b="1" dirty="0"/>
              <a:t>). With IoT as one of its blockchain participants, a supply chain may, in many situations, realize complete end-to-end traceability and transparency provenance.</a:t>
            </a:r>
          </a:p>
        </p:txBody>
      </p:sp>
    </p:spTree>
    <p:extLst>
      <p:ext uri="{BB962C8B-B14F-4D97-AF65-F5344CB8AC3E}">
        <p14:creationId xmlns:p14="http://schemas.microsoft.com/office/powerpoint/2010/main" val="16125395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583" y="0"/>
            <a:ext cx="8229600" cy="819912"/>
          </a:xfrm>
        </p:spPr>
        <p:txBody>
          <a:bodyPr>
            <a:normAutofit/>
          </a:bodyPr>
          <a:lstStyle/>
          <a:p>
            <a:r>
              <a:rPr lang="en-US" sz="4000" b="1" dirty="0"/>
              <a:t>Methodology</a:t>
            </a:r>
          </a:p>
        </p:txBody>
      </p:sp>
      <p:sp>
        <p:nvSpPr>
          <p:cNvPr id="3" name="Content Placeholder 2"/>
          <p:cNvSpPr>
            <a:spLocks noGrp="1"/>
          </p:cNvSpPr>
          <p:nvPr>
            <p:ph idx="1"/>
          </p:nvPr>
        </p:nvSpPr>
        <p:spPr>
          <a:xfrm>
            <a:off x="2209800" y="819912"/>
            <a:ext cx="8305800" cy="5580888"/>
          </a:xfrm>
        </p:spPr>
        <p:txBody>
          <a:bodyPr>
            <a:noAutofit/>
          </a:bodyPr>
          <a:lstStyle/>
          <a:p>
            <a:r>
              <a:rPr lang="en-US" dirty="0"/>
              <a:t>Design Science Research (DSR). The six phases are: </a:t>
            </a:r>
            <a:endParaRPr lang="en-US" b="1" dirty="0"/>
          </a:p>
          <a:p>
            <a:pPr marL="457200" lvl="1" indent="0">
              <a:buNone/>
            </a:pPr>
            <a:r>
              <a:rPr lang="en-US" sz="2400" dirty="0"/>
              <a:t>1. Define the Objectives of a solution</a:t>
            </a:r>
            <a:endParaRPr lang="en-US" sz="2400" b="1" dirty="0"/>
          </a:p>
          <a:p>
            <a:pPr marL="457200" lvl="1" indent="0">
              <a:buNone/>
            </a:pPr>
            <a:r>
              <a:rPr lang="en-US" sz="2400" dirty="0"/>
              <a:t>2. Development of the Methodology </a:t>
            </a:r>
            <a:endParaRPr lang="en-US" sz="2400" b="1" dirty="0"/>
          </a:p>
          <a:p>
            <a:pPr marL="457200" lvl="1" indent="0">
              <a:buNone/>
            </a:pPr>
            <a:r>
              <a:rPr lang="en-US" sz="2400" dirty="0"/>
              <a:t>3. Design and Development of an Artifact which meets the solution objectives </a:t>
            </a:r>
            <a:endParaRPr lang="en-US" sz="2400" b="1" dirty="0"/>
          </a:p>
          <a:p>
            <a:pPr marL="457200" lvl="1" indent="0">
              <a:buNone/>
            </a:pPr>
            <a:r>
              <a:rPr lang="en-US" sz="2400" dirty="0"/>
              <a:t>4. Demonstration of the Solution </a:t>
            </a:r>
            <a:endParaRPr lang="en-US" sz="2400" b="1" dirty="0"/>
          </a:p>
          <a:p>
            <a:pPr marL="457200" lvl="1" indent="0">
              <a:buNone/>
            </a:pPr>
            <a:r>
              <a:rPr lang="en-US" sz="2400" dirty="0"/>
              <a:t>5. Evaluation of the Solution </a:t>
            </a:r>
          </a:p>
          <a:p>
            <a:pPr marL="457200" lvl="1" indent="0">
              <a:buNone/>
            </a:pPr>
            <a:r>
              <a:rPr lang="en-US" sz="2400" dirty="0"/>
              <a:t>6. Communication of the Problem and the Solution</a:t>
            </a:r>
            <a:endParaRPr lang="en-US" dirty="0"/>
          </a:p>
          <a:p>
            <a:pPr marL="457200" lvl="1" indent="0">
              <a:buNone/>
            </a:pPr>
            <a:endParaRPr lang="en-US" b="1" dirty="0"/>
          </a:p>
        </p:txBody>
      </p:sp>
    </p:spTree>
    <p:extLst>
      <p:ext uri="{BB962C8B-B14F-4D97-AF65-F5344CB8AC3E}">
        <p14:creationId xmlns:p14="http://schemas.microsoft.com/office/powerpoint/2010/main" val="288859363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229600" cy="819912"/>
          </a:xfrm>
        </p:spPr>
        <p:txBody>
          <a:bodyPr>
            <a:normAutofit/>
          </a:bodyPr>
          <a:lstStyle/>
          <a:p>
            <a:r>
              <a:rPr lang="en-US" b="1" dirty="0"/>
              <a:t>Objective of the Solution</a:t>
            </a:r>
            <a:endParaRPr lang="en-US" sz="4000" b="1" dirty="0"/>
          </a:p>
        </p:txBody>
      </p:sp>
      <p:sp>
        <p:nvSpPr>
          <p:cNvPr id="3" name="Content Placeholder 2"/>
          <p:cNvSpPr>
            <a:spLocks noGrp="1"/>
          </p:cNvSpPr>
          <p:nvPr>
            <p:ph idx="1"/>
          </p:nvPr>
        </p:nvSpPr>
        <p:spPr>
          <a:xfrm>
            <a:off x="2286001" y="585788"/>
            <a:ext cx="9174479" cy="6272212"/>
          </a:xfrm>
        </p:spPr>
        <p:txBody>
          <a:bodyPr>
            <a:noAutofit/>
          </a:bodyPr>
          <a:lstStyle/>
          <a:p>
            <a:pPr marL="0" indent="0">
              <a:buNone/>
            </a:pPr>
            <a:r>
              <a:rPr lang="en-US" sz="2600" b="1" i="1" dirty="0"/>
              <a:t>Supply Chain Issues</a:t>
            </a:r>
          </a:p>
          <a:p>
            <a:r>
              <a:rPr lang="en-US" sz="2600" dirty="0"/>
              <a:t>The gem and precious metals jewelry supply chains serve as a good example of this complexity. The jewelry industry consists of international supply chains for both gems and metals, both of which are subject to strict regulations as to where and how they were mined.</a:t>
            </a:r>
          </a:p>
          <a:p>
            <a:r>
              <a:rPr lang="en-US" sz="2600" dirty="0"/>
              <a:t> At many layers of the SC, participants are asked to provide due diligence as to the veracity and origin of the gem/mineral. Participants are also notified that they could be audited at any time regarding any documentation of these referenced gems/minerals.</a:t>
            </a:r>
          </a:p>
          <a:p>
            <a:r>
              <a:rPr lang="en-US" sz="2600" dirty="0"/>
              <a:t> Clearly, regulatory compliance comprises the bulk of audit effort in the gem industry.</a:t>
            </a:r>
          </a:p>
        </p:txBody>
      </p:sp>
    </p:spTree>
    <p:extLst>
      <p:ext uri="{BB962C8B-B14F-4D97-AF65-F5344CB8AC3E}">
        <p14:creationId xmlns:p14="http://schemas.microsoft.com/office/powerpoint/2010/main" val="12134632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229600" cy="819912"/>
          </a:xfrm>
        </p:spPr>
        <p:txBody>
          <a:bodyPr>
            <a:normAutofit/>
          </a:bodyPr>
          <a:lstStyle/>
          <a:p>
            <a:r>
              <a:rPr lang="en-US" b="1" dirty="0"/>
              <a:t>Objective of the Solution</a:t>
            </a:r>
            <a:endParaRPr lang="en-US" sz="4000" b="1" dirty="0"/>
          </a:p>
        </p:txBody>
      </p:sp>
      <p:sp>
        <p:nvSpPr>
          <p:cNvPr id="3" name="Content Placeholder 2"/>
          <p:cNvSpPr>
            <a:spLocks noGrp="1"/>
          </p:cNvSpPr>
          <p:nvPr>
            <p:ph idx="1"/>
          </p:nvPr>
        </p:nvSpPr>
        <p:spPr>
          <a:xfrm>
            <a:off x="2286001" y="1066800"/>
            <a:ext cx="9748344" cy="5791200"/>
          </a:xfrm>
        </p:spPr>
        <p:txBody>
          <a:bodyPr>
            <a:noAutofit/>
          </a:bodyPr>
          <a:lstStyle/>
          <a:p>
            <a:pPr marL="0" indent="0">
              <a:buNone/>
            </a:pPr>
            <a:r>
              <a:rPr lang="en-US" sz="2600" b="1" i="1" dirty="0"/>
              <a:t>IoT, Blockchain &amp; Smart Contracts</a:t>
            </a:r>
          </a:p>
          <a:p>
            <a:r>
              <a:rPr lang="en-US" sz="2600" dirty="0"/>
              <a:t>Blockchain technology was used to develop a digital currency - Bitcoin - via open, peer-to-peer, and cryptographically stamped data sharing. </a:t>
            </a:r>
          </a:p>
          <a:p>
            <a:r>
              <a:rPr lang="en-US" sz="2600" dirty="0"/>
              <a:t>In this context, blockchain is an enabler of a trackable, transparent, and secure financial transactions without the need for a central bank authority or a controlling intermediary.  </a:t>
            </a:r>
          </a:p>
        </p:txBody>
      </p:sp>
    </p:spTree>
    <p:extLst>
      <p:ext uri="{BB962C8B-B14F-4D97-AF65-F5344CB8AC3E}">
        <p14:creationId xmlns:p14="http://schemas.microsoft.com/office/powerpoint/2010/main" val="3290272786"/>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10175</TotalTime>
  <Words>1492</Words>
  <Application>Microsoft Office PowerPoint</Application>
  <PresentationFormat>Widescreen</PresentationFormat>
  <Paragraphs>122</Paragraphs>
  <Slides>18</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Corbel</vt:lpstr>
      <vt:lpstr>Times New Roman</vt:lpstr>
      <vt:lpstr>Parallax</vt:lpstr>
      <vt:lpstr>1_Office Theme</vt:lpstr>
      <vt:lpstr>Trust but Verify: Auditing and the Oracle Paradox of Blockchain Smart Contracts</vt:lpstr>
      <vt:lpstr>Digital Twin</vt:lpstr>
      <vt:lpstr>Supply Chain Management</vt:lpstr>
      <vt:lpstr>Blockchain</vt:lpstr>
      <vt:lpstr>Research Question</vt:lpstr>
      <vt:lpstr>Objective</vt:lpstr>
      <vt:lpstr>Methodology</vt:lpstr>
      <vt:lpstr>Objective of the Solution</vt:lpstr>
      <vt:lpstr>Objective of the Solution</vt:lpstr>
      <vt:lpstr>Objective of the Solution</vt:lpstr>
      <vt:lpstr>Objective of the Solution</vt:lpstr>
      <vt:lpstr>DEVELOPMENT OF THE METHODOLOGY</vt:lpstr>
      <vt:lpstr>DEVELOPMENT OF THE METHODOLOGY</vt:lpstr>
      <vt:lpstr>DEVELOPMENT OF THE METHODOLOGY</vt:lpstr>
      <vt:lpstr>PowerPoint Presentation</vt:lpstr>
      <vt:lpstr>EVALUATION OF THE SOLUTION</vt:lpstr>
      <vt:lpstr>Areas for Future Consideration</vt:lpstr>
      <vt:lpstr>PowerPoint Presentation</vt:lpstr>
    </vt:vector>
  </TitlesOfParts>
  <Company>Montclair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Blockchain</dc:title>
  <dc:creator>Abdullah Albizri</dc:creator>
  <cp:lastModifiedBy>Deniz Appelbaum</cp:lastModifiedBy>
  <cp:revision>94</cp:revision>
  <cp:lastPrinted>2019-09-12T21:25:09Z</cp:lastPrinted>
  <dcterms:created xsi:type="dcterms:W3CDTF">2018-11-18T05:32:54Z</dcterms:created>
  <dcterms:modified xsi:type="dcterms:W3CDTF">2020-09-15T17:28:06Z</dcterms:modified>
</cp:coreProperties>
</file>